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9" r:id="rId2"/>
    <p:sldId id="258" r:id="rId3"/>
    <p:sldId id="257" r:id="rId4"/>
    <p:sldId id="307" r:id="rId5"/>
    <p:sldId id="306" r:id="rId6"/>
    <p:sldId id="262" r:id="rId7"/>
    <p:sldId id="276" r:id="rId8"/>
    <p:sldId id="260" r:id="rId9"/>
    <p:sldId id="264" r:id="rId10"/>
    <p:sldId id="265" r:id="rId11"/>
    <p:sldId id="266" r:id="rId12"/>
    <p:sldId id="268" r:id="rId13"/>
    <p:sldId id="267" r:id="rId14"/>
    <p:sldId id="269" r:id="rId15"/>
    <p:sldId id="311" r:id="rId16"/>
    <p:sldId id="270" r:id="rId17"/>
    <p:sldId id="271" r:id="rId18"/>
    <p:sldId id="272" r:id="rId19"/>
    <p:sldId id="274" r:id="rId20"/>
    <p:sldId id="303" r:id="rId21"/>
    <p:sldId id="304" r:id="rId22"/>
    <p:sldId id="278" r:id="rId23"/>
    <p:sldId id="305"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1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enthal, Gregory J - APHIS" initials="RGJ-A" lastIdx="23" clrIdx="0"/>
  <p:cmAuthor id="1" name="huma mody"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3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6318" autoAdjust="0"/>
  </p:normalViewPr>
  <p:slideViewPr>
    <p:cSldViewPr snapToGrid="0" snapToObjects="1">
      <p:cViewPr>
        <p:scale>
          <a:sx n="81" d="100"/>
          <a:sy n="81" d="100"/>
        </p:scale>
        <p:origin x="-752" y="-14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2-06-15T11:47:03.419" idx="1">
    <p:pos x="776" y="3682"/>
    <p:text>No logo here.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2-06-15T12:39:44.432" idx="2">
    <p:pos x="3980" y="1679"/>
    <p:text>This logo will be switched with the Spanish Version of the logo.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7A0BEE-19AF-47CD-98DC-89C80208C81A}" type="datetimeFigureOut">
              <a:rPr lang="en-US" smtClean="0"/>
              <a:pPr/>
              <a:t>9/4/12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47A9B6-718A-470B-9F66-63ED40EB9789}" type="slidenum">
              <a:rPr lang="en-US" smtClean="0"/>
              <a:pPr/>
              <a:t>‹#›</a:t>
            </a:fld>
            <a:endParaRPr lang="en-US"/>
          </a:p>
        </p:txBody>
      </p:sp>
    </p:spTree>
    <p:extLst>
      <p:ext uri="{BB962C8B-B14F-4D97-AF65-F5344CB8AC3E}">
        <p14:creationId xmlns:p14="http://schemas.microsoft.com/office/powerpoint/2010/main" val="3062308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47A9B6-718A-470B-9F66-63ED40EB9789}"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4C9943-CC89-8549-8D8F-8E50789BE8DF}" type="datetimeFigureOut">
              <a:rPr lang="en-US" smtClean="0"/>
              <a:pPr/>
              <a:t>9/4/12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4C9943-CC89-8549-8D8F-8E50789BE8DF}" type="datetimeFigureOut">
              <a:rPr lang="en-US" smtClean="0"/>
              <a:pPr/>
              <a:t>9/4/12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4C9943-CC89-8549-8D8F-8E50789BE8DF}" type="datetimeFigureOut">
              <a:rPr lang="en-US" smtClean="0"/>
              <a:pPr/>
              <a:t>9/4/12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4C9943-CC89-8549-8D8F-8E50789BE8DF}" type="datetimeFigureOut">
              <a:rPr lang="en-US" smtClean="0"/>
              <a:pPr/>
              <a:t>9/4/12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4C9943-CC89-8549-8D8F-8E50789BE8DF}" type="datetimeFigureOut">
              <a:rPr lang="en-US" smtClean="0"/>
              <a:pPr/>
              <a:t>9/4/12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4C9943-CC89-8549-8D8F-8E50789BE8DF}" type="datetimeFigureOut">
              <a:rPr lang="en-US" smtClean="0"/>
              <a:pPr/>
              <a:t>9/4/12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4C9943-CC89-8549-8D8F-8E50789BE8DF}" type="datetimeFigureOut">
              <a:rPr lang="en-US" smtClean="0"/>
              <a:pPr/>
              <a:t>9/4/12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4C9943-CC89-8549-8D8F-8E50789BE8DF}" type="datetimeFigureOut">
              <a:rPr lang="en-US" smtClean="0"/>
              <a:pPr/>
              <a:t>9/4/12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C9943-CC89-8549-8D8F-8E50789BE8DF}" type="datetimeFigureOut">
              <a:rPr lang="en-US" smtClean="0"/>
              <a:pPr/>
              <a:t>9/4/12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4C9943-CC89-8549-8D8F-8E50789BE8DF}" type="datetimeFigureOut">
              <a:rPr lang="en-US" smtClean="0"/>
              <a:pPr/>
              <a:t>9/4/12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4C9943-CC89-8549-8D8F-8E50789BE8DF}" type="datetimeFigureOut">
              <a:rPr lang="en-US" smtClean="0"/>
              <a:pPr/>
              <a:t>9/4/12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CB4B8-655E-034A-A083-FB90DA869B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yriad Pro"/>
              </a:defRPr>
            </a:lvl1pPr>
          </a:lstStyle>
          <a:p>
            <a:fld id="{654C9943-CC89-8549-8D8F-8E50789BE8DF}" type="datetimeFigureOut">
              <a:rPr lang="en-US" smtClean="0"/>
              <a:pPr/>
              <a:t>9/4/12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yriad Pro"/>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yriad Pro"/>
              </a:defRPr>
            </a:lvl1pPr>
          </a:lstStyle>
          <a:p>
            <a:fld id="{AE8CB4B8-655E-034A-A083-FB90DA869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9.emf"/></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emf"/><Relationship Id="rId5"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8363" y="0"/>
            <a:ext cx="5499100" cy="6858000"/>
          </a:xfrm>
          <a:prstGeom prst="rect">
            <a:avLst/>
          </a:prstGeom>
        </p:spPr>
      </p:pic>
      <p:pic>
        <p:nvPicPr>
          <p:cNvPr id="8" name="Picture 7"/>
          <p:cNvPicPr>
            <a:picLocks noChangeAspect="1"/>
          </p:cNvPicPr>
          <p:nvPr/>
        </p:nvPicPr>
        <p:blipFill>
          <a:blip r:embed="rId4"/>
          <a:stretch>
            <a:fillRect/>
          </a:stretch>
        </p:blipFill>
        <p:spPr>
          <a:xfrm>
            <a:off x="-329352" y="739049"/>
            <a:ext cx="5867400" cy="2781300"/>
          </a:xfrm>
          <a:prstGeom prst="rect">
            <a:avLst/>
          </a:prstGeom>
        </p:spPr>
      </p:pic>
      <p:pic>
        <p:nvPicPr>
          <p:cNvPr id="3" name="Picture 2"/>
          <p:cNvPicPr>
            <a:picLocks noChangeAspect="1"/>
          </p:cNvPicPr>
          <p:nvPr/>
        </p:nvPicPr>
        <p:blipFill>
          <a:blip r:embed="rId5"/>
          <a:stretch>
            <a:fillRect/>
          </a:stretch>
        </p:blipFill>
        <p:spPr>
          <a:xfrm>
            <a:off x="0"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296857"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Plagas invasoras</a:t>
            </a:r>
            <a:r>
              <a:rPr lang="en-US" sz="3200" b="1" dirty="0" smtClean="0">
                <a:solidFill>
                  <a:srgbClr val="EDA320"/>
                </a:solidFill>
              </a:rPr>
              <a:t> </a:t>
            </a:r>
            <a:r>
              <a:rPr lang="en-US" sz="4000" b="1" baseline="30000" dirty="0" smtClean="0">
                <a:solidFill>
                  <a:srgbClr val="EDA320"/>
                </a:solidFill>
              </a:rPr>
              <a:t/>
            </a:r>
            <a:br>
              <a:rPr lang="en-US" sz="4000" b="1" baseline="30000" dirty="0" smtClean="0">
                <a:solidFill>
                  <a:srgbClr val="EDA320"/>
                </a:solidFill>
              </a:rPr>
            </a:br>
            <a:endParaRPr lang="en-US" sz="4000" dirty="0">
              <a:solidFill>
                <a:srgbClr val="EDA320"/>
              </a:solidFill>
            </a:endParaRPr>
          </a:p>
        </p:txBody>
      </p:sp>
      <p:sp>
        <p:nvSpPr>
          <p:cNvPr id="6" name="TextBox 5"/>
          <p:cNvSpPr txBox="1"/>
          <p:nvPr/>
        </p:nvSpPr>
        <p:spPr>
          <a:xfrm>
            <a:off x="457201" y="1303964"/>
            <a:ext cx="8229600" cy="4893647"/>
          </a:xfrm>
          <a:prstGeom prst="rect">
            <a:avLst/>
          </a:prstGeom>
          <a:noFill/>
        </p:spPr>
        <p:txBody>
          <a:bodyPr wrap="square" rtlCol="0">
            <a:noAutofit/>
          </a:bodyPr>
          <a:lstStyle/>
          <a:p>
            <a:pPr marL="227013" lvl="0" indent="-227013">
              <a:buFont typeface="Arial"/>
              <a:buChar char="•"/>
            </a:pPr>
            <a:r>
              <a:rPr lang="es-ES" sz="2400" dirty="0" smtClean="0">
                <a:latin typeface="Myriad Pro"/>
                <a:cs typeface="Myriad Pro"/>
              </a:rPr>
              <a:t>Crecen y se propagan rápidamente</a:t>
            </a:r>
          </a:p>
          <a:p>
            <a:pPr marL="227013" lvl="0" indent="-227013">
              <a:buFont typeface="Arial"/>
              <a:buChar char="•"/>
            </a:pPr>
            <a:endParaRPr lang="es-ES" sz="800" dirty="0" smtClean="0">
              <a:latin typeface="Myriad Pro"/>
              <a:cs typeface="Myriad Pro"/>
            </a:endParaRPr>
          </a:p>
          <a:p>
            <a:pPr marL="227013" lvl="0" indent="-227013">
              <a:buFont typeface="Arial"/>
              <a:buChar char="•"/>
            </a:pPr>
            <a:r>
              <a:rPr lang="es-ES" sz="2400" dirty="0" smtClean="0">
                <a:latin typeface="Myriad Pro"/>
                <a:cs typeface="Myriad Pro"/>
              </a:rPr>
              <a:t>Desplazan a las especies autóctonas</a:t>
            </a:r>
          </a:p>
          <a:p>
            <a:pPr marL="227013" lvl="0" indent="-227013">
              <a:buFont typeface="Arial"/>
              <a:buChar char="•"/>
            </a:pPr>
            <a:endParaRPr lang="es-ES" sz="800" dirty="0" smtClean="0">
              <a:latin typeface="Myriad Pro"/>
              <a:cs typeface="Myriad Pro"/>
            </a:endParaRPr>
          </a:p>
          <a:p>
            <a:pPr marL="227013" lvl="0" indent="-227013">
              <a:buFont typeface="Arial"/>
              <a:buChar char="•"/>
            </a:pPr>
            <a:r>
              <a:rPr lang="es-ES" sz="2400" dirty="0" smtClean="0">
                <a:latin typeface="Myriad Pro"/>
                <a:cs typeface="Myriad Pro"/>
              </a:rPr>
              <a:t>Reducen la diversidad biológica</a:t>
            </a:r>
          </a:p>
          <a:p>
            <a:pPr marL="227013" lvl="0" indent="-227013">
              <a:buFont typeface="Arial"/>
              <a:buChar char="•"/>
            </a:pPr>
            <a:endParaRPr lang="es-ES" sz="800" dirty="0" smtClean="0">
              <a:latin typeface="Myriad Pro"/>
              <a:cs typeface="Myriad Pro"/>
            </a:endParaRPr>
          </a:p>
          <a:p>
            <a:pPr marL="227013" lvl="0" indent="-227013">
              <a:buFont typeface="Arial"/>
              <a:buChar char="•"/>
            </a:pPr>
            <a:r>
              <a:rPr lang="es-ES" sz="2400" dirty="0" smtClean="0">
                <a:latin typeface="Myriad Pro"/>
                <a:cs typeface="Myriad Pro"/>
              </a:rPr>
              <a:t>Dañan los parques, los bosques y los huertos</a:t>
            </a:r>
          </a:p>
          <a:p>
            <a:pPr marL="227013" lvl="0" indent="-227013">
              <a:buFont typeface="Arial"/>
              <a:buChar char="•"/>
            </a:pPr>
            <a:endParaRPr lang="es-ES" sz="800" dirty="0" smtClean="0">
              <a:latin typeface="Myriad Pro"/>
              <a:cs typeface="Myriad Pro"/>
            </a:endParaRPr>
          </a:p>
          <a:p>
            <a:pPr marL="227013" lvl="0" indent="-227013">
              <a:buFont typeface="Arial"/>
              <a:buChar char="•"/>
            </a:pPr>
            <a:r>
              <a:rPr lang="es-ES" sz="2400" dirty="0" smtClean="0">
                <a:latin typeface="Myriad Pro"/>
                <a:cs typeface="Myriad Pro"/>
              </a:rPr>
              <a:t>Aumentan el riesgo de extinción de otras especies</a:t>
            </a:r>
          </a:p>
          <a:p>
            <a:pPr marL="227013" lvl="0" indent="-227013">
              <a:buFont typeface="Arial"/>
              <a:buChar char="•"/>
            </a:pPr>
            <a:endParaRPr lang="es-ES" sz="800" dirty="0" smtClean="0">
              <a:latin typeface="Myriad Pro"/>
              <a:cs typeface="Myriad Pro"/>
            </a:endParaRPr>
          </a:p>
          <a:p>
            <a:pPr marL="227013" lvl="0" indent="-227013">
              <a:buFont typeface="Arial"/>
              <a:buChar char="•"/>
            </a:pPr>
            <a:r>
              <a:rPr lang="es-ES" sz="2400" dirty="0" smtClean="0">
                <a:latin typeface="Myriad Pro"/>
                <a:cs typeface="Myriad Pro"/>
              </a:rPr>
              <a:t>Dañan los cultivos</a:t>
            </a:r>
          </a:p>
          <a:p>
            <a:pPr marL="227013" lvl="0" indent="-227013">
              <a:buFont typeface="Arial"/>
              <a:buChar char="•"/>
            </a:pPr>
            <a:endParaRPr lang="es-ES" sz="800" dirty="0" smtClean="0">
              <a:latin typeface="Myriad Pro"/>
              <a:cs typeface="Myriad Pro"/>
            </a:endParaRPr>
          </a:p>
          <a:p>
            <a:pPr marL="227013" lvl="0" indent="-227013">
              <a:buFont typeface="Arial"/>
              <a:buChar char="•"/>
            </a:pPr>
            <a:r>
              <a:rPr lang="es-ES" sz="2400" dirty="0" smtClean="0">
                <a:latin typeface="Myriad Pro"/>
                <a:cs typeface="Myriad Pro"/>
              </a:rPr>
              <a:t>Les cierran los mercados extranjeros a los productos estadounidenses de las áreas infestadas</a:t>
            </a:r>
          </a:p>
          <a:p>
            <a:pPr marL="227013" lvl="0" indent="-227013">
              <a:buFont typeface="Arial"/>
              <a:buChar char="•"/>
            </a:pPr>
            <a:endParaRPr lang="es-ES" sz="800" dirty="0" smtClean="0">
              <a:latin typeface="Myriad Pro"/>
              <a:cs typeface="Myriad Pro"/>
            </a:endParaRPr>
          </a:p>
          <a:p>
            <a:pPr marL="227013" lvl="0" indent="-227013">
              <a:spcAft>
                <a:spcPts val="600"/>
              </a:spcAft>
              <a:buFont typeface="Arial"/>
              <a:buChar char="•"/>
            </a:pPr>
            <a:r>
              <a:rPr lang="es-ES" sz="2400" dirty="0" smtClean="0">
                <a:latin typeface="Myriad Pro"/>
                <a:cs typeface="Myriad Pro"/>
              </a:rPr>
              <a:t>Pueden ser peligrosas para la salud humana</a:t>
            </a:r>
          </a:p>
          <a:p>
            <a:pPr>
              <a:spcAft>
                <a:spcPts val="600"/>
              </a:spcAft>
            </a:pP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 calcmode="lin" valueType="num">
                                      <p:cBhvr additive="base">
                                        <p:cTn id="3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 calcmode="lin" valueType="num">
                                      <p:cBhvr additive="base">
                                        <p:cTn id="37"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anim calcmode="lin" valueType="num">
                                      <p:cBhvr additive="base">
                                        <p:cTn id="43"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9182100" cy="1028700"/>
          </a:xfrm>
          <a:prstGeom prst="rect">
            <a:avLst/>
          </a:prstGeom>
        </p:spPr>
      </p:pic>
      <p:sp>
        <p:nvSpPr>
          <p:cNvPr id="13" name="Title 1"/>
          <p:cNvSpPr>
            <a:spLocks noGrp="1"/>
          </p:cNvSpPr>
          <p:nvPr>
            <p:ph type="title"/>
          </p:nvPr>
        </p:nvSpPr>
        <p:spPr>
          <a:xfrm>
            <a:off x="403727" y="131167"/>
            <a:ext cx="9811318" cy="754062"/>
          </a:xfrm>
        </p:spPr>
        <p:txBody>
          <a:bodyPr anchor="ctr" anchorCtr="0">
            <a:noAutofit/>
          </a:bodyPr>
          <a:lstStyle/>
          <a:p>
            <a:pPr algn="l"/>
            <a:r>
              <a:rPr lang="es-ES" sz="3200" b="1" dirty="0" smtClean="0">
                <a:solidFill>
                  <a:srgbClr val="EDA320"/>
                </a:solidFill>
              </a:rPr>
              <a:t>Las plagas hambrientas afectan </a:t>
            </a:r>
            <a:br>
              <a:rPr lang="es-ES" sz="3200" b="1" dirty="0" smtClean="0">
                <a:solidFill>
                  <a:srgbClr val="EDA320"/>
                </a:solidFill>
              </a:rPr>
            </a:br>
            <a:r>
              <a:rPr lang="es-ES" sz="3200" b="1" dirty="0" smtClean="0">
                <a:solidFill>
                  <a:srgbClr val="EDA320"/>
                </a:solidFill>
              </a:rPr>
              <a:t>su vida </a:t>
            </a:r>
            <a:r>
              <a:rPr lang="es-ES" sz="3200" b="1" dirty="0">
                <a:solidFill>
                  <a:srgbClr val="EDA320"/>
                </a:solidFill>
              </a:rPr>
              <a:t>d</a:t>
            </a:r>
            <a:r>
              <a:rPr lang="es-ES" sz="3200" b="1" dirty="0" smtClean="0">
                <a:solidFill>
                  <a:srgbClr val="EDA320"/>
                </a:solidFill>
              </a:rPr>
              <a:t>irectamente</a:t>
            </a:r>
            <a:endParaRPr lang="es-ES" sz="3200" dirty="0">
              <a:solidFill>
                <a:srgbClr val="EDA320"/>
              </a:solidFill>
            </a:endParaRPr>
          </a:p>
        </p:txBody>
      </p:sp>
      <p:pic>
        <p:nvPicPr>
          <p:cNvPr id="3" name="Picture 2" descr="HP-PPTcoll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2008"/>
            <a:ext cx="9144000" cy="3563784"/>
          </a:xfrm>
          <a:prstGeom prst="rect">
            <a:avLst/>
          </a:prstGeom>
        </p:spPr>
      </p:pic>
      <p:pic>
        <p:nvPicPr>
          <p:cNvPr id="6" name="Picture 5"/>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¿Cómo llegan aquí? </a:t>
            </a:r>
            <a:r>
              <a:rPr lang="es-ES" sz="4000" b="1" baseline="30000" dirty="0" smtClean="0">
                <a:solidFill>
                  <a:srgbClr val="EDA320"/>
                </a:solidFill>
              </a:rPr>
              <a:t/>
            </a:r>
            <a:br>
              <a:rPr lang="es-ES" sz="4000" b="1" baseline="30000" dirty="0" smtClean="0">
                <a:solidFill>
                  <a:srgbClr val="EDA320"/>
                </a:solidFill>
              </a:rPr>
            </a:br>
            <a:endParaRPr lang="es-ES" sz="4000" dirty="0">
              <a:solidFill>
                <a:srgbClr val="EDA320"/>
              </a:solidFill>
            </a:endParaRPr>
          </a:p>
        </p:txBody>
      </p:sp>
      <p:sp>
        <p:nvSpPr>
          <p:cNvPr id="6" name="TextBox 5"/>
          <p:cNvSpPr txBox="1"/>
          <p:nvPr/>
        </p:nvSpPr>
        <p:spPr>
          <a:xfrm>
            <a:off x="457201" y="1115804"/>
            <a:ext cx="8229600" cy="4893647"/>
          </a:xfrm>
          <a:prstGeom prst="rect">
            <a:avLst/>
          </a:prstGeom>
          <a:noFill/>
        </p:spPr>
        <p:txBody>
          <a:bodyPr wrap="square" rtlCol="0">
            <a:noAutofit/>
          </a:bodyPr>
          <a:lstStyle/>
          <a:p>
            <a:pPr marL="227013" lvl="0" indent="-227013">
              <a:spcAft>
                <a:spcPts val="600"/>
              </a:spcAft>
              <a:buFont typeface="Arial"/>
              <a:buChar char="•"/>
            </a:pPr>
            <a:r>
              <a:rPr lang="es-ES" sz="2400" dirty="0" smtClean="0">
                <a:latin typeface="Myriad Pro"/>
                <a:cs typeface="Myriad Pro"/>
              </a:rPr>
              <a:t>Aunque algunas plagas invasoras entran a EEUU naturalmente con viento, las corrientes de los océanos y otros medios, esto no es común.</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400" dirty="0" smtClean="0">
                <a:latin typeface="Myriad Pro"/>
                <a:cs typeface="Myriad Pro"/>
              </a:rPr>
              <a:t>La mayoría recibe ayuda del transporte y </a:t>
            </a:r>
            <a:br>
              <a:rPr lang="es-ES" sz="2400" dirty="0" smtClean="0">
                <a:latin typeface="Myriad Pro"/>
                <a:cs typeface="Myriad Pro"/>
              </a:rPr>
            </a:br>
            <a:r>
              <a:rPr lang="es-ES" sz="2400" dirty="0" smtClean="0">
                <a:latin typeface="Myriad Pro"/>
                <a:cs typeface="Myriad Pro"/>
              </a:rPr>
              <a:t>las actividades humanas.</a:t>
            </a:r>
          </a:p>
          <a:p>
            <a:pPr lvl="0">
              <a:spcAft>
                <a:spcPts val="600"/>
              </a:spcAft>
            </a:pPr>
            <a:r>
              <a:rPr lang="es-ES" sz="800" dirty="0" smtClean="0">
                <a:latin typeface="Myriad Pro"/>
                <a:cs typeface="Myriad Pro"/>
              </a:rPr>
              <a:t> </a:t>
            </a:r>
          </a:p>
          <a:p>
            <a:pPr marL="684213" lvl="1" indent="-457200">
              <a:spcAft>
                <a:spcPts val="600"/>
              </a:spcAft>
            </a:pPr>
            <a:r>
              <a:rPr lang="es-ES" sz="2400" dirty="0" smtClean="0">
                <a:latin typeface="Myriad Pro"/>
                <a:cs typeface="Myriad Pro"/>
              </a:rPr>
              <a:t>—	Pueden ser introducidas al país y liberadas intencionalmente</a:t>
            </a:r>
          </a:p>
          <a:p>
            <a:pPr marL="684213" lvl="1" indent="-457200">
              <a:spcAft>
                <a:spcPts val="600"/>
              </a:spcAft>
            </a:pPr>
            <a:r>
              <a:rPr lang="es-ES" sz="2400" dirty="0" smtClean="0">
                <a:latin typeface="Myriad Pro"/>
                <a:cs typeface="Myriad Pro"/>
              </a:rPr>
              <a:t>— 	O movidas y liberadas no intencionalmente durante actividades agrícolas, comerciales o de turismo</a:t>
            </a:r>
          </a:p>
          <a:p>
            <a:pPr>
              <a:spcAft>
                <a:spcPts val="600"/>
              </a:spcAft>
            </a:pP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P PPT_pestposter_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80845" cy="6885634"/>
          </a:xfrm>
          <a:prstGeom prst="rect">
            <a:avLst/>
          </a:prstGeom>
        </p:spPr>
      </p:pic>
      <p:pic>
        <p:nvPicPr>
          <p:cNvPr id="9" name="Picture 8"/>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Las plagas hambrientas se esconden </a:t>
            </a:r>
            <a:r>
              <a:rPr lang="es-ES" sz="4000" b="1" baseline="30000" dirty="0" smtClean="0">
                <a:solidFill>
                  <a:srgbClr val="EDA320"/>
                </a:solidFill>
              </a:rPr>
              <a:t/>
            </a:r>
            <a:br>
              <a:rPr lang="es-ES" sz="4000" b="1" baseline="30000" dirty="0" smtClean="0">
                <a:solidFill>
                  <a:srgbClr val="EDA320"/>
                </a:solidFill>
              </a:rPr>
            </a:br>
            <a:endParaRPr lang="es-ES" sz="4000" dirty="0">
              <a:solidFill>
                <a:srgbClr val="EDA320"/>
              </a:solidFill>
            </a:endParaRPr>
          </a:p>
        </p:txBody>
      </p:sp>
      <p:sp>
        <p:nvSpPr>
          <p:cNvPr id="6" name="TextBox 5"/>
          <p:cNvSpPr txBox="1"/>
          <p:nvPr/>
        </p:nvSpPr>
        <p:spPr>
          <a:xfrm>
            <a:off x="457201" y="1115804"/>
            <a:ext cx="8229600" cy="4893647"/>
          </a:xfrm>
          <a:prstGeom prst="rect">
            <a:avLst/>
          </a:prstGeom>
          <a:noFill/>
        </p:spPr>
        <p:txBody>
          <a:bodyPr wrap="square" rtlCol="0">
            <a:noAutofit/>
          </a:bodyPr>
          <a:lstStyle/>
          <a:p>
            <a:pPr marL="227013" lvl="0" indent="-227013">
              <a:spcAft>
                <a:spcPts val="600"/>
              </a:spcAft>
              <a:buFont typeface="Arial"/>
              <a:buChar char="•"/>
            </a:pPr>
            <a:r>
              <a:rPr lang="es-ES" sz="2500" dirty="0" smtClean="0">
                <a:latin typeface="Myriad Pro"/>
                <a:cs typeface="Myriad Pro"/>
              </a:rPr>
              <a:t>Cargamento, correo y equipaje de pasajeros, o como contaminantes de mercancía</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500" dirty="0" smtClean="0">
                <a:latin typeface="Myriad Pro"/>
                <a:cs typeface="Myriad Pro"/>
              </a:rPr>
              <a:t>Contenedores, cajas o madera para embalaje</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500" dirty="0" smtClean="0">
                <a:latin typeface="Myriad Pro"/>
                <a:cs typeface="Myriad Pro"/>
              </a:rPr>
              <a:t>Productos agrícolas, plantas de viveros, </a:t>
            </a:r>
            <a:br>
              <a:rPr lang="es-ES" sz="2500" dirty="0" smtClean="0">
                <a:latin typeface="Myriad Pro"/>
                <a:cs typeface="Myriad Pro"/>
              </a:rPr>
            </a:br>
            <a:r>
              <a:rPr lang="es-ES" sz="2500" dirty="0" smtClean="0">
                <a:latin typeface="Myriad Pro"/>
                <a:cs typeface="Myriad Pro"/>
              </a:rPr>
              <a:t>flores cortadas y madera</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500" dirty="0" smtClean="0">
                <a:latin typeface="Myriad Pro"/>
                <a:cs typeface="Myriad Pro"/>
              </a:rPr>
              <a:t>Transporte de cargamento militar</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500" dirty="0" smtClean="0">
                <a:latin typeface="Myriad Pro"/>
                <a:cs typeface="Myriad Pro"/>
              </a:rPr>
              <a:t>Agua de lastre que se libera de las embarcaciones </a:t>
            </a:r>
            <a:br>
              <a:rPr lang="es-ES" sz="2500" dirty="0" smtClean="0">
                <a:latin typeface="Myriad Pro"/>
                <a:cs typeface="Myriad Pro"/>
              </a:rPr>
            </a:br>
            <a:r>
              <a:rPr lang="es-ES" sz="2500" dirty="0" smtClean="0">
                <a:latin typeface="Myriad Pro"/>
                <a:cs typeface="Myriad Pro"/>
              </a:rPr>
              <a:t>al cargar y descargar las mercancías </a:t>
            </a:r>
          </a:p>
          <a:p>
            <a:pPr>
              <a:spcAft>
                <a:spcPts val="600"/>
              </a:spcAft>
            </a:pP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Las plagas hambrientas se esconden </a:t>
            </a:r>
            <a:r>
              <a:rPr lang="es-ES" sz="4000" b="1" baseline="30000" dirty="0" smtClean="0">
                <a:solidFill>
                  <a:srgbClr val="EDA320"/>
                </a:solidFill>
              </a:rPr>
              <a:t/>
            </a:r>
            <a:br>
              <a:rPr lang="es-ES" sz="4000" b="1" baseline="30000" dirty="0" smtClean="0">
                <a:solidFill>
                  <a:srgbClr val="EDA320"/>
                </a:solidFill>
              </a:rPr>
            </a:br>
            <a:endParaRPr lang="es-ES" sz="4000" dirty="0">
              <a:solidFill>
                <a:srgbClr val="EDA320"/>
              </a:solidFill>
            </a:endParaRPr>
          </a:p>
        </p:txBody>
      </p:sp>
      <p:sp>
        <p:nvSpPr>
          <p:cNvPr id="6" name="TextBox 5"/>
          <p:cNvSpPr txBox="1"/>
          <p:nvPr/>
        </p:nvSpPr>
        <p:spPr>
          <a:xfrm>
            <a:off x="457201" y="1115804"/>
            <a:ext cx="8229600" cy="4893647"/>
          </a:xfrm>
          <a:prstGeom prst="rect">
            <a:avLst/>
          </a:prstGeom>
          <a:noFill/>
        </p:spPr>
        <p:txBody>
          <a:bodyPr wrap="square" rtlCol="0">
            <a:noAutofit/>
          </a:bodyPr>
          <a:lstStyle/>
          <a:p>
            <a:pPr lvl="0">
              <a:spcAft>
                <a:spcPts val="600"/>
              </a:spcAft>
            </a:pPr>
            <a:r>
              <a:rPr lang="es-ES" sz="2500" b="1" dirty="0" smtClean="0">
                <a:latin typeface="Myriad Pro"/>
                <a:cs typeface="Myriad Pro"/>
              </a:rPr>
              <a:t>Una vez que entran al país, se esconden y mueven en:</a:t>
            </a:r>
          </a:p>
          <a:p>
            <a:pPr lvl="0">
              <a:spcAft>
                <a:spcPts val="600"/>
              </a:spcAft>
            </a:pPr>
            <a:r>
              <a:rPr lang="es-ES" sz="800" dirty="0" smtClean="0">
                <a:latin typeface="Myriad Pro"/>
                <a:cs typeface="Myriad Pro"/>
              </a:rPr>
              <a:t> </a:t>
            </a:r>
          </a:p>
          <a:p>
            <a:pPr marL="342900" lvl="0" indent="-342900">
              <a:spcAft>
                <a:spcPts val="600"/>
              </a:spcAft>
              <a:buFont typeface="Arial" pitchFamily="34" charset="0"/>
              <a:buChar char="•"/>
            </a:pPr>
            <a:r>
              <a:rPr lang="es-ES" sz="2500" dirty="0" smtClean="0">
                <a:latin typeface="Myriad Pro"/>
                <a:cs typeface="Myriad Pro"/>
              </a:rPr>
              <a:t>Plantas</a:t>
            </a:r>
          </a:p>
          <a:p>
            <a:pPr lvl="0">
              <a:spcAft>
                <a:spcPts val="600"/>
              </a:spcAft>
            </a:pPr>
            <a:r>
              <a:rPr lang="es-ES" sz="800" dirty="0" smtClean="0">
                <a:latin typeface="Myriad Pro"/>
                <a:cs typeface="Myriad Pro"/>
              </a:rPr>
              <a:t> </a:t>
            </a:r>
          </a:p>
          <a:p>
            <a:pPr marL="342900" lvl="0" indent="-342900">
              <a:spcAft>
                <a:spcPts val="600"/>
              </a:spcAft>
              <a:buFont typeface="Arial" pitchFamily="34" charset="0"/>
              <a:buChar char="•"/>
            </a:pPr>
            <a:r>
              <a:rPr lang="es-ES" sz="2500" dirty="0" smtClean="0">
                <a:latin typeface="Myriad Pro"/>
                <a:cs typeface="Myriad Pro"/>
              </a:rPr>
              <a:t>Frutas y vegetales</a:t>
            </a:r>
          </a:p>
          <a:p>
            <a:pPr lvl="0">
              <a:spcAft>
                <a:spcPts val="600"/>
              </a:spcAft>
            </a:pPr>
            <a:r>
              <a:rPr lang="es-ES" sz="800" dirty="0" smtClean="0">
                <a:latin typeface="Myriad Pro"/>
                <a:cs typeface="Myriad Pro"/>
              </a:rPr>
              <a:t> </a:t>
            </a:r>
          </a:p>
          <a:p>
            <a:pPr marL="342900" lvl="0" indent="-342900">
              <a:spcAft>
                <a:spcPts val="600"/>
              </a:spcAft>
              <a:buFont typeface="Arial" pitchFamily="34" charset="0"/>
              <a:buChar char="•"/>
            </a:pPr>
            <a:r>
              <a:rPr lang="es-ES" sz="2500" dirty="0" smtClean="0">
                <a:latin typeface="Myriad Pro"/>
                <a:cs typeface="Myriad Pro"/>
              </a:rPr>
              <a:t>Leña y equipo para ir de camping</a:t>
            </a:r>
          </a:p>
          <a:p>
            <a:pPr lvl="0">
              <a:spcAft>
                <a:spcPts val="600"/>
              </a:spcAft>
            </a:pPr>
            <a:r>
              <a:rPr lang="es-ES" sz="800" dirty="0" smtClean="0">
                <a:latin typeface="Myriad Pro"/>
                <a:cs typeface="Myriad Pro"/>
              </a:rPr>
              <a:t> </a:t>
            </a:r>
          </a:p>
          <a:p>
            <a:pPr marL="342900" lvl="0" indent="-342900">
              <a:spcAft>
                <a:spcPts val="600"/>
              </a:spcAft>
              <a:buFont typeface="Arial" pitchFamily="34" charset="0"/>
              <a:buChar char="•"/>
            </a:pPr>
            <a:r>
              <a:rPr lang="es-ES" sz="2500" dirty="0" smtClean="0">
                <a:latin typeface="Myriad Pro"/>
                <a:cs typeface="Myriad Pro"/>
              </a:rPr>
              <a:t>Botas y ropa</a:t>
            </a:r>
          </a:p>
          <a:p>
            <a:pPr lvl="0">
              <a:spcAft>
                <a:spcPts val="600"/>
              </a:spcAft>
            </a:pPr>
            <a:r>
              <a:rPr lang="es-ES" sz="800" dirty="0" smtClean="0">
                <a:latin typeface="Myriad Pro"/>
                <a:cs typeface="Myriad Pro"/>
              </a:rPr>
              <a:t> </a:t>
            </a:r>
          </a:p>
          <a:p>
            <a:pPr marL="342900" lvl="0" indent="-342900">
              <a:spcAft>
                <a:spcPts val="600"/>
              </a:spcAft>
              <a:buFont typeface="Arial" pitchFamily="34" charset="0"/>
              <a:buChar char="•"/>
            </a:pPr>
            <a:r>
              <a:rPr lang="es-ES" sz="2500" dirty="0" smtClean="0">
                <a:latin typeface="Myriad Pro"/>
                <a:cs typeface="Myriad Pro"/>
              </a:rPr>
              <a:t>Muebles y demás artículos de exterior</a:t>
            </a: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extLst>
      <p:ext uri="{BB962C8B-B14F-4D97-AF65-F5344CB8AC3E}">
        <p14:creationId xmlns:p14="http://schemas.microsoft.com/office/powerpoint/2010/main" val="37690765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7311" y="-57150"/>
            <a:ext cx="5549900" cy="6972300"/>
          </a:xfrm>
          <a:prstGeom prst="rect">
            <a:avLst/>
          </a:prstGeom>
        </p:spPr>
      </p:pic>
      <p:pic>
        <p:nvPicPr>
          <p:cNvPr id="3" name="Picture 2"/>
          <p:cNvPicPr>
            <a:picLocks noChangeAspect="1"/>
          </p:cNvPicPr>
          <p:nvPr/>
        </p:nvPicPr>
        <p:blipFill>
          <a:blip r:embed="rId3"/>
          <a:stretch>
            <a:fillRect/>
          </a:stretch>
        </p:blipFill>
        <p:spPr>
          <a:xfrm>
            <a:off x="-38100" y="920750"/>
            <a:ext cx="5702300" cy="2501900"/>
          </a:xfrm>
          <a:prstGeom prst="rect">
            <a:avLst/>
          </a:prstGeom>
        </p:spPr>
      </p:pic>
      <p:pic>
        <p:nvPicPr>
          <p:cNvPr id="8" name="Picture 7"/>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32228"/>
            <a:ext cx="8229600" cy="754062"/>
          </a:xfrm>
        </p:spPr>
        <p:txBody>
          <a:bodyPr anchor="ctr" anchorCtr="0">
            <a:noAutofit/>
          </a:bodyPr>
          <a:lstStyle/>
          <a:p>
            <a:pPr algn="l"/>
            <a:r>
              <a:rPr lang="es-ES" sz="3200" b="1" dirty="0" smtClean="0">
                <a:solidFill>
                  <a:srgbClr val="EDA320"/>
                </a:solidFill>
              </a:rPr>
              <a:t>La protección de EEUU en contra de las especies invasoras</a:t>
            </a:r>
            <a:endParaRPr lang="es-ES" sz="3200" b="1" dirty="0">
              <a:solidFill>
                <a:srgbClr val="EDA320"/>
              </a:solidFill>
            </a:endParaRPr>
          </a:p>
        </p:txBody>
      </p:sp>
      <p:sp>
        <p:nvSpPr>
          <p:cNvPr id="8" name="TextBox 7"/>
          <p:cNvSpPr txBox="1"/>
          <p:nvPr/>
        </p:nvSpPr>
        <p:spPr>
          <a:xfrm>
            <a:off x="658854" y="1852352"/>
            <a:ext cx="8230793" cy="2246769"/>
          </a:xfrm>
          <a:prstGeom prst="rect">
            <a:avLst/>
          </a:prstGeom>
          <a:noFill/>
        </p:spPr>
        <p:txBody>
          <a:bodyPr wrap="square" rtlCol="0">
            <a:spAutoFit/>
          </a:bodyPr>
          <a:lstStyle/>
          <a:p>
            <a:r>
              <a:rPr lang="es-ES" sz="2800" dirty="0" smtClean="0">
                <a:latin typeface="Myriad Pro"/>
                <a:cs typeface="Myriad Pro"/>
              </a:rPr>
              <a:t>El trabajo del programa de </a:t>
            </a:r>
            <a:r>
              <a:rPr lang="es-ES" sz="2800" b="1" dirty="0" smtClean="0">
                <a:latin typeface="Myriad Pro"/>
                <a:cs typeface="Myriad Pro"/>
              </a:rPr>
              <a:t>cuarentena para la protección de las plantas</a:t>
            </a:r>
            <a:r>
              <a:rPr lang="es-ES" sz="2800" dirty="0" smtClean="0">
                <a:latin typeface="Myriad Pro"/>
                <a:cs typeface="Myriad Pro"/>
              </a:rPr>
              <a:t> (</a:t>
            </a:r>
            <a:r>
              <a:rPr lang="es-ES" sz="2800" dirty="0" err="1" smtClean="0">
                <a:latin typeface="Myriad Pro"/>
                <a:cs typeface="Myriad Pro"/>
              </a:rPr>
              <a:t>PPQ</a:t>
            </a:r>
            <a:r>
              <a:rPr lang="es-ES" sz="2800" dirty="0" smtClean="0">
                <a:latin typeface="Myriad Pro"/>
                <a:cs typeface="Myriad Pro"/>
              </a:rPr>
              <a:t>, en inglés) </a:t>
            </a:r>
            <a:r>
              <a:rPr lang="es-ES" sz="2800" b="1" dirty="0" smtClean="0">
                <a:latin typeface="Myriad Pro"/>
                <a:cs typeface="Myriad Pro"/>
              </a:rPr>
              <a:t>de </a:t>
            </a:r>
            <a:r>
              <a:rPr lang="es-ES" sz="2800" b="1" dirty="0" err="1" smtClean="0">
                <a:latin typeface="Myriad Pro"/>
                <a:cs typeface="Myriad Pro"/>
              </a:rPr>
              <a:t>APHIS</a:t>
            </a:r>
            <a:r>
              <a:rPr lang="es-ES" sz="2800" b="1" dirty="0" smtClean="0">
                <a:latin typeface="Myriad Pro"/>
                <a:cs typeface="Myriad Pro"/>
              </a:rPr>
              <a:t> </a:t>
            </a:r>
            <a:r>
              <a:rPr lang="es-ES" sz="2800" dirty="0" smtClean="0">
                <a:latin typeface="Myriad Pro"/>
                <a:cs typeface="Myriad Pro"/>
              </a:rPr>
              <a:t>es bloquearle la entrada a estas plagas hambrientas y, si entran, responder con prontitud y efectividad para minimizar el daño. </a:t>
            </a:r>
            <a:endParaRPr lang="es-ES" sz="2800" dirty="0">
              <a:latin typeface="Myriad Pro"/>
              <a:cs typeface="Myriad Pro"/>
            </a:endParaRPr>
          </a:p>
        </p:txBody>
      </p:sp>
      <p:pic>
        <p:nvPicPr>
          <p:cNvPr id="7" name="Picture 6"/>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82100" cy="1028700"/>
          </a:xfrm>
          <a:prstGeom prst="rect">
            <a:avLst/>
          </a:prstGeom>
        </p:spPr>
      </p:pic>
      <p:sp>
        <p:nvSpPr>
          <p:cNvPr id="6" name="Title 1"/>
          <p:cNvSpPr>
            <a:spLocks noGrp="1"/>
          </p:cNvSpPr>
          <p:nvPr>
            <p:ph type="title"/>
          </p:nvPr>
        </p:nvSpPr>
        <p:spPr>
          <a:xfrm>
            <a:off x="403727" y="122533"/>
            <a:ext cx="8740273" cy="754062"/>
          </a:xfrm>
        </p:spPr>
        <p:txBody>
          <a:bodyPr anchor="ctr" anchorCtr="0">
            <a:noAutofit/>
          </a:bodyPr>
          <a:lstStyle/>
          <a:p>
            <a:pPr algn="l"/>
            <a:r>
              <a:rPr lang="es-ES" sz="3200" b="1" dirty="0" smtClean="0">
                <a:solidFill>
                  <a:srgbClr val="EDA320"/>
                </a:solidFill>
              </a:rPr>
              <a:t>La protección de EEUU en contra de las especies invasoras</a:t>
            </a:r>
            <a:endParaRPr lang="en-US" sz="3200" b="1" dirty="0">
              <a:solidFill>
                <a:srgbClr val="EDA320"/>
              </a:solidFill>
            </a:endParaRPr>
          </a:p>
        </p:txBody>
      </p:sp>
      <p:sp>
        <p:nvSpPr>
          <p:cNvPr id="8" name="TextBox 7"/>
          <p:cNvSpPr txBox="1"/>
          <p:nvPr/>
        </p:nvSpPr>
        <p:spPr>
          <a:xfrm>
            <a:off x="457201" y="1115804"/>
            <a:ext cx="8229600" cy="4893647"/>
          </a:xfrm>
          <a:prstGeom prst="rect">
            <a:avLst/>
          </a:prstGeom>
          <a:noFill/>
        </p:spPr>
        <p:txBody>
          <a:bodyPr wrap="square" rtlCol="0">
            <a:noAutofit/>
          </a:bodyPr>
          <a:lstStyle/>
          <a:p>
            <a:pPr lvl="0">
              <a:spcAft>
                <a:spcPts val="600"/>
              </a:spcAft>
            </a:pPr>
            <a:r>
              <a:rPr lang="es-ES" sz="2600" b="1" u="sng" dirty="0" err="1" smtClean="0">
                <a:latin typeface="Myriad Pro"/>
                <a:cs typeface="Myriad Pro"/>
              </a:rPr>
              <a:t>PPQ</a:t>
            </a:r>
            <a:r>
              <a:rPr lang="es-ES" sz="2400" dirty="0" smtClean="0">
                <a:latin typeface="Myriad Pro"/>
                <a:cs typeface="Myriad Pro"/>
              </a:rPr>
              <a:t>:</a:t>
            </a:r>
          </a:p>
          <a:p>
            <a:pPr lvl="0">
              <a:spcAft>
                <a:spcPts val="600"/>
              </a:spcAft>
            </a:pPr>
            <a:endParaRPr lang="es-ES" sz="2400" dirty="0" smtClean="0">
              <a:latin typeface="Myriad Pro"/>
              <a:cs typeface="Myriad Pro"/>
            </a:endParaRPr>
          </a:p>
          <a:p>
            <a:pPr marL="342900" lvl="0" indent="-342900">
              <a:spcAft>
                <a:spcPts val="600"/>
              </a:spcAft>
              <a:buFont typeface="Arial" pitchFamily="34" charset="0"/>
              <a:buChar char="•"/>
            </a:pPr>
            <a:r>
              <a:rPr lang="es-ES" sz="2400" b="1" dirty="0" smtClean="0">
                <a:latin typeface="Myriad Pro"/>
                <a:cs typeface="Myriad Pro"/>
              </a:rPr>
              <a:t>Protege</a:t>
            </a:r>
            <a:r>
              <a:rPr lang="es-ES" sz="2400" dirty="0" smtClean="0">
                <a:latin typeface="Myriad Pro"/>
                <a:cs typeface="Myriad Pro"/>
              </a:rPr>
              <a:t> la agricultura y los recursos naturales de EEUU de los riesgos relacionados con la entrada, el establecimiento y la propagación de las plagas y las enfermedades agrícolas, y de las malezas invasoras.</a:t>
            </a:r>
          </a:p>
          <a:p>
            <a:pPr lvl="0">
              <a:spcAft>
                <a:spcPts val="600"/>
              </a:spcAft>
            </a:pPr>
            <a:r>
              <a:rPr lang="es-ES" sz="2500" dirty="0" smtClean="0">
                <a:latin typeface="Myriad Pro"/>
                <a:cs typeface="Myriad Pro"/>
              </a:rPr>
              <a:t> </a:t>
            </a:r>
          </a:p>
          <a:p>
            <a:pPr marL="342900" lvl="0" indent="-342900">
              <a:spcAft>
                <a:spcPts val="600"/>
              </a:spcAft>
              <a:buFont typeface="Arial" pitchFamily="34" charset="0"/>
              <a:buChar char="•"/>
            </a:pPr>
            <a:r>
              <a:rPr lang="es-ES" sz="2400" b="1" dirty="0" smtClean="0">
                <a:latin typeface="Myriad Pro"/>
                <a:cs typeface="Myriad Pro"/>
              </a:rPr>
              <a:t>Colabora</a:t>
            </a:r>
            <a:r>
              <a:rPr lang="es-ES" sz="2400" dirty="0" smtClean="0">
                <a:latin typeface="Myriad Pro"/>
                <a:cs typeface="Myriad Pro"/>
              </a:rPr>
              <a:t> con muchos socios gubernamentales a nivel local, nacional, estatal y federal, y con universidades y organizaciones no gubernamentales.</a:t>
            </a:r>
            <a:endParaRPr lang="es-ES" sz="200" dirty="0" smtClean="0">
              <a:latin typeface="Myriad Pro"/>
              <a:cs typeface="Myriad Pro"/>
            </a:endParaRPr>
          </a:p>
        </p:txBody>
      </p:sp>
      <p:pic>
        <p:nvPicPr>
          <p:cNvPr id="9" name="Picture 8"/>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1" y="1111710"/>
            <a:ext cx="8229600" cy="4893647"/>
          </a:xfrm>
          <a:prstGeom prst="rect">
            <a:avLst/>
          </a:prstGeom>
          <a:noFill/>
        </p:spPr>
        <p:txBody>
          <a:bodyPr wrap="square" rtlCol="0">
            <a:noAutofit/>
          </a:bodyPr>
          <a:lstStyle/>
          <a:p>
            <a:pPr>
              <a:spcAft>
                <a:spcPts val="600"/>
              </a:spcAft>
            </a:pPr>
            <a:r>
              <a:rPr lang="es-ES" sz="2400" b="1" dirty="0" err="1" smtClean="0">
                <a:latin typeface="Myriad Pro"/>
                <a:cs typeface="Myriad Pro"/>
              </a:rPr>
              <a:t>PPQ</a:t>
            </a:r>
            <a:r>
              <a:rPr lang="es-ES" sz="2400" b="1" dirty="0" smtClean="0">
                <a:latin typeface="Myriad Pro"/>
                <a:cs typeface="Myriad Pro"/>
              </a:rPr>
              <a:t> lucha en contra de las plagas en 3 frentes:</a:t>
            </a:r>
          </a:p>
          <a:p>
            <a:pPr>
              <a:spcAft>
                <a:spcPts val="600"/>
              </a:spcAft>
            </a:pPr>
            <a:r>
              <a:rPr lang="es-ES" sz="1200" dirty="0" smtClean="0">
                <a:latin typeface="Myriad Pro"/>
                <a:cs typeface="Myriad Pro"/>
              </a:rPr>
              <a:t> </a:t>
            </a:r>
          </a:p>
          <a:p>
            <a:pPr>
              <a:spcAft>
                <a:spcPts val="600"/>
              </a:spcAft>
            </a:pPr>
            <a:r>
              <a:rPr lang="es-ES" sz="2400" dirty="0" smtClean="0">
                <a:latin typeface="Myriad Pro"/>
                <a:cs typeface="Myriad Pro"/>
              </a:rPr>
              <a:t>El </a:t>
            </a:r>
            <a:r>
              <a:rPr lang="es-ES" sz="2400" b="1" dirty="0" smtClean="0">
                <a:latin typeface="Myriad Pro"/>
                <a:cs typeface="Myriad Pro"/>
              </a:rPr>
              <a:t>primer</a:t>
            </a:r>
            <a:r>
              <a:rPr lang="es-ES" sz="2400" dirty="0" smtClean="0">
                <a:latin typeface="Myriad Pro"/>
                <a:cs typeface="Myriad Pro"/>
              </a:rPr>
              <a:t> frente es en el extranjero: luchamos en contra de las plagas y las enfermedades allá para que no vengan para acá.  Esto significa:</a:t>
            </a:r>
          </a:p>
          <a:p>
            <a:pPr>
              <a:spcAft>
                <a:spcPts val="600"/>
              </a:spcAft>
            </a:pPr>
            <a:r>
              <a:rPr lang="es-ES" sz="800" dirty="0" smtClean="0">
                <a:latin typeface="Myriad Pro"/>
                <a:cs typeface="Myriad Pro"/>
              </a:rPr>
              <a:t> </a:t>
            </a:r>
          </a:p>
          <a:p>
            <a:pPr marL="342900" indent="-342900">
              <a:spcAft>
                <a:spcPts val="600"/>
              </a:spcAft>
              <a:buFont typeface="Arial" pitchFamily="34" charset="0"/>
              <a:buChar char="•"/>
            </a:pPr>
            <a:r>
              <a:rPr lang="es-ES" sz="2000" b="1" dirty="0" smtClean="0">
                <a:latin typeface="Myriad Pro"/>
                <a:cs typeface="Myriad Pro"/>
              </a:rPr>
              <a:t>Asistir</a:t>
            </a:r>
            <a:r>
              <a:rPr lang="es-ES" sz="2000" dirty="0" smtClean="0">
                <a:latin typeface="Myriad Pro"/>
                <a:cs typeface="Myriad Pro"/>
              </a:rPr>
              <a:t> a otros países en sus esfuerzos de investigación, control, supresión o erradicación de plagas o enfermedades</a:t>
            </a:r>
            <a:r>
              <a:rPr lang="es-ES" sz="2400" dirty="0" smtClean="0">
                <a:latin typeface="Myriad Pro"/>
                <a:cs typeface="Myriad Pro"/>
              </a:rPr>
              <a:t>.</a:t>
            </a:r>
          </a:p>
          <a:p>
            <a:pPr>
              <a:spcAft>
                <a:spcPts val="600"/>
              </a:spcAft>
            </a:pPr>
            <a:r>
              <a:rPr lang="es-ES" sz="800" dirty="0" smtClean="0">
                <a:latin typeface="Myriad Pro"/>
                <a:cs typeface="Myriad Pro"/>
              </a:rPr>
              <a:t> </a:t>
            </a:r>
          </a:p>
          <a:p>
            <a:pPr marL="342900" indent="-342900">
              <a:spcAft>
                <a:spcPts val="600"/>
              </a:spcAft>
              <a:buFont typeface="Arial" pitchFamily="34" charset="0"/>
              <a:buChar char="•"/>
            </a:pPr>
            <a:r>
              <a:rPr lang="es-ES" b="1" dirty="0" smtClean="0">
                <a:latin typeface="Myriad Pro"/>
                <a:cs typeface="Myriad Pro"/>
              </a:rPr>
              <a:t>Inspeccionar</a:t>
            </a:r>
            <a:r>
              <a:rPr lang="es-ES" dirty="0" smtClean="0">
                <a:latin typeface="Myriad Pro"/>
                <a:cs typeface="Myriad Pro"/>
              </a:rPr>
              <a:t> ciertas exportaciones con destino hacia EEUU para garantizar que estén libres de plagas y enfermedades antes de su exportación.</a:t>
            </a:r>
          </a:p>
          <a:p>
            <a:pPr>
              <a:spcAft>
                <a:spcPts val="600"/>
              </a:spcAft>
            </a:pPr>
            <a:r>
              <a:rPr lang="es-ES" sz="800" dirty="0" smtClean="0">
                <a:latin typeface="Myriad Pro"/>
                <a:cs typeface="Myriad Pro"/>
              </a:rPr>
              <a:t> </a:t>
            </a:r>
          </a:p>
          <a:p>
            <a:pPr marL="342900" indent="-342900">
              <a:spcAft>
                <a:spcPts val="600"/>
              </a:spcAft>
              <a:buFont typeface="Arial" pitchFamily="34" charset="0"/>
              <a:buChar char="•"/>
            </a:pPr>
            <a:r>
              <a:rPr lang="es-ES" b="1" dirty="0" smtClean="0">
                <a:latin typeface="Myriad Pro"/>
                <a:cs typeface="Myriad Pro"/>
              </a:rPr>
              <a:t>Ayudar</a:t>
            </a:r>
            <a:r>
              <a:rPr lang="es-ES" dirty="0" smtClean="0">
                <a:latin typeface="Myriad Pro"/>
                <a:cs typeface="Myriad Pro"/>
              </a:rPr>
              <a:t> a otros países a desarrollar la capacidad de exportar productos agrícolas sanos hacia los Estados Unidos</a:t>
            </a:r>
            <a:r>
              <a:rPr lang="es-ES" sz="2400" dirty="0" smtClean="0">
                <a:latin typeface="Myriad Pro"/>
                <a:cs typeface="Myriad Pro"/>
              </a:rPr>
              <a:t>.</a:t>
            </a:r>
            <a:endParaRPr lang="es-ES" sz="2400" dirty="0">
              <a:latin typeface="Myriad Pro"/>
              <a:cs typeface="Myriad Pro"/>
            </a:endParaRPr>
          </a:p>
        </p:txBody>
      </p:sp>
      <p:pic>
        <p:nvPicPr>
          <p:cNvPr id="6" name="Picture 5"/>
          <p:cNvPicPr>
            <a:picLocks noChangeAspect="1"/>
          </p:cNvPicPr>
          <p:nvPr/>
        </p:nvPicPr>
        <p:blipFill>
          <a:blip r:embed="rId2"/>
          <a:stretch>
            <a:fillRect/>
          </a:stretch>
        </p:blipFill>
        <p:spPr>
          <a:xfrm>
            <a:off x="0" y="0"/>
            <a:ext cx="9182100" cy="1028700"/>
          </a:xfrm>
          <a:prstGeom prst="rect">
            <a:avLst/>
          </a:prstGeom>
        </p:spPr>
      </p:pic>
      <p:sp>
        <p:nvSpPr>
          <p:cNvPr id="7" name="Title 1"/>
          <p:cNvSpPr>
            <a:spLocks noGrp="1"/>
          </p:cNvSpPr>
          <p:nvPr>
            <p:ph type="title"/>
          </p:nvPr>
        </p:nvSpPr>
        <p:spPr>
          <a:xfrm>
            <a:off x="403728" y="133663"/>
            <a:ext cx="8516866" cy="754062"/>
          </a:xfrm>
        </p:spPr>
        <p:txBody>
          <a:bodyPr anchor="ctr" anchorCtr="0">
            <a:noAutofit/>
          </a:bodyPr>
          <a:lstStyle/>
          <a:p>
            <a:pPr algn="l"/>
            <a:r>
              <a:rPr lang="es-ES" sz="3200" b="1" dirty="0" smtClean="0">
                <a:solidFill>
                  <a:srgbClr val="EDA320"/>
                </a:solidFill>
                <a:cs typeface="Myriad Pro"/>
              </a:rPr>
              <a:t>¿Cómo cumplimos con esta compleja misión?</a:t>
            </a:r>
            <a:endParaRPr lang="es-ES" sz="3200" b="1" dirty="0">
              <a:solidFill>
                <a:srgbClr val="EDA320"/>
              </a:solidFill>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 calcmode="lin" valueType="num">
                                      <p:cBhvr additive="base">
                                        <p:cTn id="1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0421" y="1778000"/>
            <a:ext cx="6590632" cy="3539430"/>
          </a:xfrm>
          <a:prstGeom prst="rect">
            <a:avLst/>
          </a:prstGeom>
          <a:noFill/>
        </p:spPr>
        <p:txBody>
          <a:bodyPr wrap="square" rtlCol="0">
            <a:spAutoFit/>
          </a:bodyPr>
          <a:lstStyle/>
          <a:p>
            <a:r>
              <a:rPr lang="es-ES" sz="3200" dirty="0" smtClean="0">
                <a:latin typeface="Myriad Pro"/>
                <a:cs typeface="Myriad Pro"/>
              </a:rPr>
              <a:t>Las</a:t>
            </a:r>
            <a:r>
              <a:rPr lang="es-ES" sz="3200" b="1" dirty="0" smtClean="0">
                <a:latin typeface="Myriad Pro"/>
                <a:cs typeface="Myriad Pro"/>
              </a:rPr>
              <a:t> plagas hambrientas</a:t>
            </a:r>
            <a:r>
              <a:rPr lang="es-ES" sz="3200" dirty="0" smtClean="0">
                <a:latin typeface="Myriad Pro"/>
                <a:cs typeface="Myriad Pro"/>
              </a:rPr>
              <a:t> amenazan con destruir los cultivos y el ecosistema de los Estados Unidos. </a:t>
            </a:r>
            <a:br>
              <a:rPr lang="es-ES" sz="3200" dirty="0" smtClean="0">
                <a:latin typeface="Myriad Pro"/>
                <a:cs typeface="Myriad Pro"/>
              </a:rPr>
            </a:br>
            <a:r>
              <a:rPr lang="es-ES" sz="3200" dirty="0" smtClean="0">
                <a:latin typeface="Myriad Pro"/>
                <a:cs typeface="Myriad Pro"/>
              </a:rPr>
              <a:t>Pueden causarles daño a la economía, el medio ambiente y la salud humana.</a:t>
            </a:r>
            <a:endParaRPr lang="es-ES" sz="3200" dirty="0">
              <a:latin typeface="Myriad Pro"/>
              <a:cs typeface="Myriad Pro"/>
            </a:endParaRPr>
          </a:p>
        </p:txBody>
      </p:sp>
      <p:pic>
        <p:nvPicPr>
          <p:cNvPr id="8" name="Picture 7"/>
          <p:cNvPicPr>
            <a:picLocks noChangeAspect="1"/>
          </p:cNvPicPr>
          <p:nvPr/>
        </p:nvPicPr>
        <p:blipFill>
          <a:blip r:embed="rId2"/>
          <a:stretch>
            <a:fillRect/>
          </a:stretch>
        </p:blipFill>
        <p:spPr>
          <a:xfrm>
            <a:off x="0"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1" y="1033310"/>
            <a:ext cx="8229600" cy="4893647"/>
          </a:xfrm>
          <a:prstGeom prst="rect">
            <a:avLst/>
          </a:prstGeom>
          <a:noFill/>
        </p:spPr>
        <p:txBody>
          <a:bodyPr wrap="square" rtlCol="0">
            <a:noAutofit/>
          </a:bodyPr>
          <a:lstStyle/>
          <a:p>
            <a:pPr>
              <a:spcAft>
                <a:spcPts val="600"/>
              </a:spcAft>
            </a:pPr>
            <a:r>
              <a:rPr lang="es-ES" sz="2400" dirty="0" smtClean="0">
                <a:latin typeface="Myriad Pro"/>
                <a:cs typeface="Myriad Pro"/>
              </a:rPr>
              <a:t>El </a:t>
            </a:r>
            <a:r>
              <a:rPr lang="es-ES" sz="2400" b="1" dirty="0" smtClean="0">
                <a:latin typeface="Myriad Pro"/>
                <a:cs typeface="Myriad Pro"/>
              </a:rPr>
              <a:t>segundo</a:t>
            </a:r>
            <a:r>
              <a:rPr lang="es-ES" sz="2400" dirty="0" smtClean="0">
                <a:latin typeface="Myriad Pro"/>
                <a:cs typeface="Myriad Pro"/>
              </a:rPr>
              <a:t> frente es en la frontera: detenemos a las plagas en la entrada.  Esto significa:</a:t>
            </a:r>
          </a:p>
          <a:p>
            <a:pPr>
              <a:spcAft>
                <a:spcPts val="600"/>
              </a:spcAft>
            </a:pPr>
            <a:r>
              <a:rPr lang="es-ES" sz="800" dirty="0" smtClean="0">
                <a:latin typeface="Myriad Pro"/>
                <a:cs typeface="Myriad Pro"/>
              </a:rPr>
              <a:t> </a:t>
            </a:r>
          </a:p>
          <a:p>
            <a:pPr marL="342900" indent="-347472">
              <a:spcAft>
                <a:spcPts val="600"/>
              </a:spcAft>
              <a:buFont typeface="Arial" pitchFamily="34" charset="0"/>
              <a:buChar char="•"/>
            </a:pPr>
            <a:r>
              <a:rPr lang="es-ES" sz="2400" b="1" dirty="0" smtClean="0">
                <a:latin typeface="Myriad Pro"/>
                <a:cs typeface="Myriad Pro"/>
              </a:rPr>
              <a:t>Establecer</a:t>
            </a:r>
            <a:r>
              <a:rPr lang="es-ES" sz="2400" dirty="0" smtClean="0">
                <a:latin typeface="Myriad Pro"/>
                <a:cs typeface="Myriad Pro"/>
              </a:rPr>
              <a:t> estándares internacionales y reglas de importación para mantener fuera las enfermedades y las plagas extranjeras que afectan a las plantas y los animales, y las malezas.</a:t>
            </a:r>
          </a:p>
          <a:p>
            <a:pPr indent="-347472">
              <a:spcAft>
                <a:spcPts val="600"/>
              </a:spcAft>
            </a:pPr>
            <a:r>
              <a:rPr lang="es-ES" sz="800" dirty="0" smtClean="0">
                <a:latin typeface="Myriad Pro"/>
                <a:cs typeface="Myriad Pro"/>
              </a:rPr>
              <a:t> </a:t>
            </a:r>
          </a:p>
          <a:p>
            <a:pPr marL="342900" indent="-347472">
              <a:spcAft>
                <a:spcPts val="600"/>
              </a:spcAft>
              <a:buFont typeface="Arial" pitchFamily="34" charset="0"/>
              <a:buChar char="•"/>
            </a:pPr>
            <a:r>
              <a:rPr lang="es-ES" sz="2400" b="1" dirty="0" smtClean="0">
                <a:latin typeface="Myriad Pro"/>
                <a:cs typeface="Myriad Pro"/>
              </a:rPr>
              <a:t>Apoyar </a:t>
            </a:r>
            <a:r>
              <a:rPr lang="es-ES" sz="2400" dirty="0" smtClean="0">
                <a:latin typeface="Myriad Pro"/>
                <a:cs typeface="Myriad Pro"/>
              </a:rPr>
              <a:t>las inspecciones agrícolas del Departamento de Seguridad Nacional de los Estados Unidos en los puertos de entrada de EEUU.</a:t>
            </a:r>
          </a:p>
          <a:p>
            <a:pPr indent="-347472">
              <a:spcAft>
                <a:spcPts val="600"/>
              </a:spcAft>
            </a:pPr>
            <a:r>
              <a:rPr lang="es-ES" sz="800" dirty="0" smtClean="0">
                <a:latin typeface="Myriad Pro"/>
                <a:cs typeface="Myriad Pro"/>
              </a:rPr>
              <a:t> </a:t>
            </a:r>
          </a:p>
          <a:p>
            <a:pPr marL="342900" indent="-347472">
              <a:spcAft>
                <a:spcPts val="600"/>
              </a:spcAft>
              <a:buFont typeface="Arial" pitchFamily="34" charset="0"/>
              <a:buChar char="•"/>
            </a:pPr>
            <a:r>
              <a:rPr lang="es-ES" sz="2400" b="1" dirty="0" smtClean="0">
                <a:latin typeface="Myriad Pro"/>
                <a:cs typeface="Myriad Pro"/>
              </a:rPr>
              <a:t>Prevenir</a:t>
            </a:r>
            <a:r>
              <a:rPr lang="es-ES" sz="2400" dirty="0" smtClean="0">
                <a:latin typeface="Myriad Pro"/>
                <a:cs typeface="Myriad Pro"/>
              </a:rPr>
              <a:t> la entrada de productos agrícolas de contrabando.</a:t>
            </a:r>
            <a:endParaRPr lang="es-ES" sz="2400" dirty="0">
              <a:latin typeface="Myriad Pro"/>
              <a:cs typeface="Myriad Pro"/>
            </a:endParaRPr>
          </a:p>
        </p:txBody>
      </p:sp>
      <p:pic>
        <p:nvPicPr>
          <p:cNvPr id="6" name="Picture 5"/>
          <p:cNvPicPr>
            <a:picLocks noChangeAspect="1"/>
          </p:cNvPicPr>
          <p:nvPr/>
        </p:nvPicPr>
        <p:blipFill>
          <a:blip r:embed="rId2"/>
          <a:stretch>
            <a:fillRect/>
          </a:stretch>
        </p:blipFill>
        <p:spPr>
          <a:xfrm>
            <a:off x="0" y="0"/>
            <a:ext cx="9182100" cy="1028700"/>
          </a:xfrm>
          <a:prstGeom prst="rect">
            <a:avLst/>
          </a:prstGeom>
        </p:spPr>
      </p:pic>
      <p:sp>
        <p:nvSpPr>
          <p:cNvPr id="7" name="Title 1"/>
          <p:cNvSpPr>
            <a:spLocks noGrp="1"/>
          </p:cNvSpPr>
          <p:nvPr>
            <p:ph type="title"/>
          </p:nvPr>
        </p:nvSpPr>
        <p:spPr>
          <a:xfrm>
            <a:off x="403727" y="133663"/>
            <a:ext cx="8485511" cy="754062"/>
          </a:xfrm>
        </p:spPr>
        <p:txBody>
          <a:bodyPr anchor="ctr" anchorCtr="0">
            <a:noAutofit/>
          </a:bodyPr>
          <a:lstStyle/>
          <a:p>
            <a:pPr algn="l"/>
            <a:r>
              <a:rPr lang="es-ES" sz="3200" b="1" dirty="0" smtClean="0">
                <a:solidFill>
                  <a:srgbClr val="EDA320"/>
                </a:solidFill>
                <a:cs typeface="Myriad Pro"/>
              </a:rPr>
              <a:t>¿Cómo cumplimos con esta compleja misión?</a:t>
            </a:r>
            <a:endParaRPr lang="en-US" sz="3200" b="1" dirty="0">
              <a:solidFill>
                <a:srgbClr val="EDA320"/>
              </a:solidFill>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extLst>
      <p:ext uri="{BB962C8B-B14F-4D97-AF65-F5344CB8AC3E}">
        <p14:creationId xmlns:p14="http://schemas.microsoft.com/office/powerpoint/2010/main" val="2216723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1" y="1174430"/>
            <a:ext cx="8229600" cy="4893647"/>
          </a:xfrm>
          <a:prstGeom prst="rect">
            <a:avLst/>
          </a:prstGeom>
          <a:noFill/>
        </p:spPr>
        <p:txBody>
          <a:bodyPr wrap="square" rtlCol="0">
            <a:noAutofit/>
          </a:bodyPr>
          <a:lstStyle/>
          <a:p>
            <a:pPr>
              <a:spcAft>
                <a:spcPts val="600"/>
              </a:spcAft>
            </a:pPr>
            <a:r>
              <a:rPr lang="es-ES" sz="2400" dirty="0" smtClean="0">
                <a:latin typeface="Myriad Pro"/>
                <a:cs typeface="Myriad Pro"/>
              </a:rPr>
              <a:t>El </a:t>
            </a:r>
            <a:r>
              <a:rPr lang="es-ES" sz="2400" b="1" dirty="0" smtClean="0">
                <a:latin typeface="Myriad Pro"/>
                <a:cs typeface="Myriad Pro"/>
              </a:rPr>
              <a:t>tercer</a:t>
            </a:r>
            <a:r>
              <a:rPr lang="es-ES" sz="2400" dirty="0" smtClean="0">
                <a:latin typeface="Myriad Pro"/>
                <a:cs typeface="Myriad Pro"/>
              </a:rPr>
              <a:t> frente es en al país: monitoreamos las posibles amenazas agrícolas que puedan haber entrado.  Esto significa:</a:t>
            </a:r>
          </a:p>
          <a:p>
            <a:pPr marL="342900" indent="-342900">
              <a:spcAft>
                <a:spcPts val="600"/>
              </a:spcAft>
              <a:buFont typeface="Arial" pitchFamily="34" charset="0"/>
              <a:buChar char="•"/>
            </a:pPr>
            <a:r>
              <a:rPr lang="es-ES" sz="2400" b="1" dirty="0" smtClean="0">
                <a:latin typeface="Myriad Pro"/>
                <a:cs typeface="Myriad Pro"/>
              </a:rPr>
              <a:t>Realizar</a:t>
            </a:r>
            <a:r>
              <a:rPr lang="es-ES" sz="2400" dirty="0" smtClean="0">
                <a:latin typeface="Myriad Pro"/>
                <a:cs typeface="Myriad Pro"/>
              </a:rPr>
              <a:t> inspecciones de plagas invasoras cada año en conjunto con nuestros socios gubernamentales.</a:t>
            </a:r>
          </a:p>
          <a:p>
            <a:pPr marL="342900" indent="-342900">
              <a:spcAft>
                <a:spcPts val="600"/>
              </a:spcAft>
              <a:buFont typeface="Arial" pitchFamily="34" charset="0"/>
              <a:buChar char="•"/>
            </a:pPr>
            <a:r>
              <a:rPr lang="es-ES" sz="2400" b="1" dirty="0" smtClean="0">
                <a:latin typeface="Myriad Pro"/>
                <a:cs typeface="Myriad Pro"/>
              </a:rPr>
              <a:t>Detectar</a:t>
            </a:r>
            <a:r>
              <a:rPr lang="es-ES" sz="2400" dirty="0" smtClean="0">
                <a:latin typeface="Myriad Pro"/>
                <a:cs typeface="Myriad Pro"/>
              </a:rPr>
              <a:t> las plagas y las enfermedades temprano y responder con prontitud para evitar grandes pérdidas económicas, agrícolas y ambientales y mantener abiertos nuestros mercados de exportación.</a:t>
            </a:r>
          </a:p>
          <a:p>
            <a:pPr marL="342900" indent="-342900">
              <a:spcAft>
                <a:spcPts val="600"/>
              </a:spcAft>
              <a:buFont typeface="Arial" pitchFamily="34" charset="0"/>
              <a:buChar char="•"/>
            </a:pPr>
            <a:r>
              <a:rPr lang="es-ES" sz="2400" b="1" dirty="0" smtClean="0">
                <a:latin typeface="Myriad Pro"/>
                <a:cs typeface="Myriad Pro"/>
              </a:rPr>
              <a:t>Informarle</a:t>
            </a:r>
            <a:r>
              <a:rPr lang="es-ES" sz="2400" dirty="0" smtClean="0">
                <a:latin typeface="Myriad Pro"/>
                <a:cs typeface="Myriad Pro"/>
              </a:rPr>
              <a:t> al público sobre el riesgo de las especies invasoras y enseñarle cómo proteger la belleza natural y la diversidad agrícola de EEUU.</a:t>
            </a:r>
            <a:endParaRPr lang="es-ES" sz="2400" dirty="0">
              <a:latin typeface="Myriad Pro"/>
              <a:cs typeface="Myriad Pro"/>
            </a:endParaRPr>
          </a:p>
        </p:txBody>
      </p:sp>
      <p:pic>
        <p:nvPicPr>
          <p:cNvPr id="6" name="Picture 5"/>
          <p:cNvPicPr>
            <a:picLocks noChangeAspect="1"/>
          </p:cNvPicPr>
          <p:nvPr/>
        </p:nvPicPr>
        <p:blipFill>
          <a:blip r:embed="rId2"/>
          <a:stretch>
            <a:fillRect/>
          </a:stretch>
        </p:blipFill>
        <p:spPr>
          <a:xfrm>
            <a:off x="0" y="0"/>
            <a:ext cx="9182100" cy="1028700"/>
          </a:xfrm>
          <a:prstGeom prst="rect">
            <a:avLst/>
          </a:prstGeom>
        </p:spPr>
      </p:pic>
      <p:sp>
        <p:nvSpPr>
          <p:cNvPr id="7" name="Title 1"/>
          <p:cNvSpPr>
            <a:spLocks noGrp="1"/>
          </p:cNvSpPr>
          <p:nvPr>
            <p:ph type="title"/>
          </p:nvPr>
        </p:nvSpPr>
        <p:spPr>
          <a:xfrm>
            <a:off x="403728" y="117983"/>
            <a:ext cx="8454156" cy="754062"/>
          </a:xfrm>
        </p:spPr>
        <p:txBody>
          <a:bodyPr anchor="ctr" anchorCtr="0">
            <a:noAutofit/>
          </a:bodyPr>
          <a:lstStyle/>
          <a:p>
            <a:pPr algn="l"/>
            <a:r>
              <a:rPr lang="es-ES" sz="3200" b="1" dirty="0" smtClean="0">
                <a:solidFill>
                  <a:srgbClr val="EDA320"/>
                </a:solidFill>
                <a:cs typeface="Myriad Pro"/>
              </a:rPr>
              <a:t>¿Cómo cumplimos con esta compleja misión?</a:t>
            </a:r>
            <a:endParaRPr lang="en-US" sz="3200" b="1" dirty="0">
              <a:solidFill>
                <a:srgbClr val="EDA320"/>
              </a:solidFill>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extLst>
      <p:ext uri="{BB962C8B-B14F-4D97-AF65-F5344CB8AC3E}">
        <p14:creationId xmlns:p14="http://schemas.microsoft.com/office/powerpoint/2010/main" val="2216723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6355" y="1852352"/>
            <a:ext cx="6645842" cy="1815882"/>
          </a:xfrm>
          <a:prstGeom prst="rect">
            <a:avLst/>
          </a:prstGeom>
          <a:noFill/>
        </p:spPr>
        <p:txBody>
          <a:bodyPr wrap="square" rtlCol="0">
            <a:spAutoFit/>
          </a:bodyPr>
          <a:lstStyle/>
          <a:p>
            <a:r>
              <a:rPr lang="es-ES" sz="2800" b="1" dirty="0" smtClean="0">
                <a:latin typeface="Myriad Pro"/>
                <a:cs typeface="Myriad Pro"/>
              </a:rPr>
              <a:t>Todas estas acciones </a:t>
            </a:r>
            <a:r>
              <a:rPr lang="es-ES" sz="2800" dirty="0" smtClean="0">
                <a:latin typeface="Myriad Pro"/>
                <a:cs typeface="Myriad Pro"/>
              </a:rPr>
              <a:t>ayudan a garantizar un ecosistema natural diverso y un suministro abundante de alimentos saludables para todos los americanos </a:t>
            </a:r>
            <a:endParaRPr lang="es-ES" sz="2800" dirty="0">
              <a:latin typeface="Myriad Pro"/>
              <a:cs typeface="Myriad Pro"/>
            </a:endParaRPr>
          </a:p>
        </p:txBody>
      </p:sp>
      <p:pic>
        <p:nvPicPr>
          <p:cNvPr id="6" name="Picture 5"/>
          <p:cNvPicPr>
            <a:picLocks noChangeAspect="1"/>
          </p:cNvPicPr>
          <p:nvPr/>
        </p:nvPicPr>
        <p:blipFill>
          <a:blip r:embed="rId2"/>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81300" y="0"/>
            <a:ext cx="6362700" cy="6858000"/>
          </a:xfrm>
          <a:prstGeom prst="rect">
            <a:avLst/>
          </a:prstGeom>
        </p:spPr>
      </p:pic>
      <p:pic>
        <p:nvPicPr>
          <p:cNvPr id="3" name="Picture 2"/>
          <p:cNvPicPr>
            <a:picLocks noChangeAspect="1"/>
          </p:cNvPicPr>
          <p:nvPr/>
        </p:nvPicPr>
        <p:blipFill>
          <a:blip r:embed="rId3"/>
          <a:stretch>
            <a:fillRect/>
          </a:stretch>
        </p:blipFill>
        <p:spPr>
          <a:xfrm>
            <a:off x="0" y="867702"/>
            <a:ext cx="4394200" cy="1828800"/>
          </a:xfrm>
          <a:prstGeom prst="rect">
            <a:avLst/>
          </a:prstGeom>
        </p:spPr>
      </p:pic>
      <p:pic>
        <p:nvPicPr>
          <p:cNvPr id="5" name="Picture 4"/>
          <p:cNvPicPr>
            <a:picLocks noChangeAspect="1"/>
          </p:cNvPicPr>
          <p:nvPr/>
        </p:nvPicPr>
        <p:blipFill>
          <a:blip r:embed="rId4"/>
          <a:stretch>
            <a:fillRect/>
          </a:stretch>
        </p:blipFill>
        <p:spPr>
          <a:xfrm>
            <a:off x="0" y="5923392"/>
            <a:ext cx="9144000" cy="934608"/>
          </a:xfrm>
          <a:prstGeom prst="rect">
            <a:avLst/>
          </a:prstGeom>
        </p:spPr>
      </p:pic>
    </p:spTree>
    <p:extLst>
      <p:ext uri="{BB962C8B-B14F-4D97-AF65-F5344CB8AC3E}">
        <p14:creationId xmlns:p14="http://schemas.microsoft.com/office/powerpoint/2010/main" val="17387670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Ahora hablemos de usted … </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1412237" y="1431070"/>
            <a:ext cx="6947448" cy="2902565"/>
          </a:xfrm>
          <a:prstGeom prst="rect">
            <a:avLst/>
          </a:prstGeom>
          <a:noFill/>
        </p:spPr>
        <p:txBody>
          <a:bodyPr wrap="square" rtlCol="0">
            <a:noAutofit/>
          </a:bodyPr>
          <a:lstStyle/>
          <a:p>
            <a:pPr marL="230188" lvl="0" indent="-230188">
              <a:spcAft>
                <a:spcPts val="1200"/>
              </a:spcAft>
            </a:pPr>
            <a:r>
              <a:rPr lang="es-ES" sz="2400" b="1" dirty="0" smtClean="0">
                <a:latin typeface="Myriad Pro"/>
                <a:cs typeface="Myriad Pro"/>
              </a:rPr>
              <a:t>¿Qué puede hacer </a:t>
            </a:r>
            <a:r>
              <a:rPr lang="es-ES" sz="2400" b="1" u="sng" dirty="0" smtClean="0">
                <a:latin typeface="Myriad Pro"/>
                <a:cs typeface="Myriad Pro"/>
              </a:rPr>
              <a:t>usted</a:t>
            </a:r>
            <a:r>
              <a:rPr lang="es-ES" sz="2400" b="1" dirty="0" smtClean="0">
                <a:latin typeface="Myriad Pro"/>
                <a:cs typeface="Myriad Pro"/>
              </a:rPr>
              <a:t>?</a:t>
            </a:r>
          </a:p>
          <a:p>
            <a:pPr marL="3175" lvl="0" indent="-3175">
              <a:spcAft>
                <a:spcPts val="600"/>
              </a:spcAft>
            </a:pPr>
            <a:r>
              <a:rPr lang="es-ES" sz="2400" dirty="0" smtClean="0">
                <a:latin typeface="Myriad Pro"/>
                <a:cs typeface="Myriad Pro"/>
              </a:rPr>
              <a:t>A pesar de sus mejores esfuerzos, </a:t>
            </a:r>
            <a:r>
              <a:rPr lang="es-ES" sz="2400" dirty="0" err="1" smtClean="0">
                <a:latin typeface="Myriad Pro"/>
                <a:cs typeface="Myriad Pro"/>
              </a:rPr>
              <a:t>APHIS</a:t>
            </a:r>
            <a:r>
              <a:rPr lang="es-ES" sz="2400" dirty="0" smtClean="0">
                <a:latin typeface="Myriad Pro"/>
                <a:cs typeface="Myriad Pro"/>
              </a:rPr>
              <a:t> y sus socios no pueden vencer a las especies invasoras solos. Usted puede hacer toda la diferencia en la batalla.  </a:t>
            </a: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Detenga las plagas hambrientas</a:t>
            </a:r>
            <a:r>
              <a:rPr lang="en-US" sz="3200" b="1" baseline="30000" dirty="0" smtClean="0">
                <a:solidFill>
                  <a:srgbClr val="EDA320"/>
                </a:solidFill>
              </a:rPr>
              <a:t/>
            </a:r>
            <a:br>
              <a:rPr lang="en-US" sz="3200" b="1" baseline="30000" dirty="0" smtClean="0">
                <a:solidFill>
                  <a:srgbClr val="EDA320"/>
                </a:solidFill>
              </a:rPr>
            </a:br>
            <a:endParaRPr lang="en-US" sz="3200" b="1" dirty="0">
              <a:solidFill>
                <a:srgbClr val="EDA320"/>
              </a:solidFill>
            </a:endParaRPr>
          </a:p>
        </p:txBody>
      </p:sp>
      <p:sp>
        <p:nvSpPr>
          <p:cNvPr id="7" name="TextBox 6"/>
          <p:cNvSpPr txBox="1"/>
          <p:nvPr/>
        </p:nvSpPr>
        <p:spPr>
          <a:xfrm>
            <a:off x="1649192" y="1810161"/>
            <a:ext cx="5961728" cy="2902565"/>
          </a:xfrm>
          <a:prstGeom prst="rect">
            <a:avLst/>
          </a:prstGeom>
          <a:noFill/>
        </p:spPr>
        <p:txBody>
          <a:bodyPr wrap="square" rtlCol="0">
            <a:noAutofit/>
          </a:bodyPr>
          <a:lstStyle/>
          <a:p>
            <a:pPr marL="3175" lvl="0" indent="-3175">
              <a:spcAft>
                <a:spcPts val="600"/>
              </a:spcAft>
            </a:pPr>
            <a:r>
              <a:rPr lang="es-ES" sz="2400" dirty="0" smtClean="0">
                <a:latin typeface="Myriad Pro"/>
                <a:cs typeface="Myriad Pro"/>
              </a:rPr>
              <a:t>Lo mejor que todo el mundo puede hacer, </a:t>
            </a:r>
            <a:br>
              <a:rPr lang="es-ES" sz="2400" dirty="0" smtClean="0">
                <a:latin typeface="Myriad Pro"/>
                <a:cs typeface="Myriad Pro"/>
              </a:rPr>
            </a:br>
            <a:r>
              <a:rPr lang="es-ES" sz="2400" dirty="0" smtClean="0">
                <a:latin typeface="Myriad Pro"/>
                <a:cs typeface="Myriad Pro"/>
              </a:rPr>
              <a:t>en primer lugar, es prevenir la entrada y la propagación de las especies invasoras. </a:t>
            </a: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Compre leña local; encienda leña local</a:t>
            </a:r>
            <a:r>
              <a:rPr lang="en-US" sz="3200" b="1" baseline="30000" dirty="0" smtClean="0">
                <a:solidFill>
                  <a:srgbClr val="EDA320"/>
                </a:solidFill>
              </a:rPr>
              <a:t/>
            </a:r>
            <a:br>
              <a:rPr lang="en-US" sz="3200" b="1" baseline="30000" dirty="0" smtClean="0">
                <a:solidFill>
                  <a:srgbClr val="EDA320"/>
                </a:solidFill>
              </a:rPr>
            </a:br>
            <a:endParaRPr lang="en-US" sz="3200" b="1" dirty="0">
              <a:solidFill>
                <a:srgbClr val="EDA320"/>
              </a:solidFill>
            </a:endParaRPr>
          </a:p>
        </p:txBody>
      </p:sp>
      <p:sp>
        <p:nvSpPr>
          <p:cNvPr id="7" name="TextBox 6"/>
          <p:cNvSpPr txBox="1"/>
          <p:nvPr/>
        </p:nvSpPr>
        <p:spPr>
          <a:xfrm>
            <a:off x="1586836" y="1810161"/>
            <a:ext cx="6142254" cy="2902565"/>
          </a:xfrm>
          <a:prstGeom prst="rect">
            <a:avLst/>
          </a:prstGeom>
          <a:noFill/>
        </p:spPr>
        <p:txBody>
          <a:bodyPr wrap="square" rtlCol="0">
            <a:noAutofit/>
          </a:bodyPr>
          <a:lstStyle/>
          <a:p>
            <a:pPr marL="3175" lvl="0" indent="-3175">
              <a:spcAft>
                <a:spcPts val="600"/>
              </a:spcAft>
            </a:pPr>
            <a:r>
              <a:rPr lang="es-ES" sz="2400" dirty="0" smtClean="0">
                <a:latin typeface="Myriad Pro"/>
                <a:cs typeface="Myriad Pro"/>
              </a:rPr>
              <a:t>Las plagas invasoras y las larvas pueden esconderse y recorrer largas distancias en la leña. No les dé acceso gratis para comenzar una nueva infestación: compre la leña donde la encenderá.  </a:t>
            </a:r>
            <a:endParaRPr lang="es-ES" sz="2400" dirty="0">
              <a:latin typeface="Myriad Pro"/>
              <a:cs typeface="Myriad Pro"/>
            </a:endParaRPr>
          </a:p>
        </p:txBody>
      </p:sp>
      <p:pic>
        <p:nvPicPr>
          <p:cNvPr id="8" name="Picture 7" descr="wood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2061" y="3567920"/>
            <a:ext cx="3984260" cy="2083950"/>
          </a:xfrm>
          <a:prstGeom prst="rect">
            <a:avLst/>
          </a:prstGeom>
        </p:spPr>
      </p:pic>
      <p:pic>
        <p:nvPicPr>
          <p:cNvPr id="9" name="Picture 8"/>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Siembre con cuidado</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1800840" y="1810161"/>
            <a:ext cx="5961728" cy="2902565"/>
          </a:xfrm>
          <a:prstGeom prst="rect">
            <a:avLst/>
          </a:prstGeom>
          <a:noFill/>
        </p:spPr>
        <p:txBody>
          <a:bodyPr wrap="square" rtlCol="0">
            <a:noAutofit/>
          </a:bodyPr>
          <a:lstStyle/>
          <a:p>
            <a:pPr marL="3175" lvl="0" indent="-3175">
              <a:spcAft>
                <a:spcPts val="600"/>
              </a:spcAft>
            </a:pPr>
            <a:r>
              <a:rPr lang="es-ES" sz="2400" dirty="0" smtClean="0">
                <a:latin typeface="Myriad Pro"/>
                <a:cs typeface="Myriad Pro"/>
              </a:rPr>
              <a:t>Compre sus plantas en un proveedor confiable y evite por todos los medios usar especies de plantas invasoras. </a:t>
            </a:r>
            <a:endParaRPr lang="es-ES" sz="2400" dirty="0">
              <a:latin typeface="Myriad Pro"/>
              <a:cs typeface="Myriad Pro"/>
            </a:endParaRPr>
          </a:p>
        </p:txBody>
      </p:sp>
      <p:pic>
        <p:nvPicPr>
          <p:cNvPr id="2" name="Picture 1" descr="iStock_000015832262Larg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5864" y="3205840"/>
            <a:ext cx="3747083" cy="2487039"/>
          </a:xfrm>
          <a:prstGeom prst="rect">
            <a:avLst/>
          </a:prstGeom>
        </p:spPr>
      </p:pic>
      <p:pic>
        <p:nvPicPr>
          <p:cNvPr id="8" name="Picture 7"/>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25998"/>
            <a:ext cx="8229600" cy="754062"/>
          </a:xfrm>
        </p:spPr>
        <p:txBody>
          <a:bodyPr anchor="ctr" anchorCtr="0">
            <a:noAutofit/>
          </a:bodyPr>
          <a:lstStyle/>
          <a:p>
            <a:pPr algn="l"/>
            <a:r>
              <a:rPr lang="es-ES" sz="3200" b="1" dirty="0" smtClean="0">
                <a:solidFill>
                  <a:srgbClr val="EDA320"/>
                </a:solidFill>
              </a:rPr>
              <a:t>Tenga cuidado al mover las plantas y los productos</a:t>
            </a:r>
            <a:endParaRPr lang="es-ES" sz="3200" b="1" dirty="0">
              <a:solidFill>
                <a:srgbClr val="EDA320"/>
              </a:solidFill>
            </a:endParaRPr>
          </a:p>
        </p:txBody>
      </p:sp>
      <p:sp>
        <p:nvSpPr>
          <p:cNvPr id="7" name="TextBox 6"/>
          <p:cNvSpPr txBox="1"/>
          <p:nvPr/>
        </p:nvSpPr>
        <p:spPr>
          <a:xfrm>
            <a:off x="1800839" y="1810161"/>
            <a:ext cx="6273159" cy="2902565"/>
          </a:xfrm>
          <a:prstGeom prst="rect">
            <a:avLst/>
          </a:prstGeom>
          <a:noFill/>
        </p:spPr>
        <p:txBody>
          <a:bodyPr wrap="square" rtlCol="0">
            <a:noAutofit/>
          </a:bodyPr>
          <a:lstStyle/>
          <a:p>
            <a:pPr marL="3175" lvl="0" indent="-3175">
              <a:spcAft>
                <a:spcPts val="600"/>
              </a:spcAft>
            </a:pPr>
            <a:r>
              <a:rPr lang="es-ES" sz="2400" dirty="0" smtClean="0">
                <a:latin typeface="Myriad Pro"/>
                <a:cs typeface="Myriad Pro"/>
              </a:rPr>
              <a:t>No traiga o envíe por correo frutas frescas, vegetales o plantas a su estado u otro estado, a menos que sean autorizadas por inspectores agrícolas con anterioridad. </a:t>
            </a:r>
            <a:endParaRPr lang="es-ES" sz="2400" dirty="0">
              <a:latin typeface="Myriad Pro"/>
              <a:cs typeface="Myriad Pro"/>
            </a:endParaRPr>
          </a:p>
        </p:txBody>
      </p:sp>
      <p:pic>
        <p:nvPicPr>
          <p:cNvPr id="8" name="Picture 7" descr="iStock_000013710999Medium.jpg"/>
          <p:cNvPicPr>
            <a:picLocks noChangeAspect="1"/>
          </p:cNvPicPr>
          <p:nvPr/>
        </p:nvPicPr>
        <p:blipFill rotWithShape="1">
          <a:blip r:embed="rId3" cstate="screen">
            <a:extLst>
              <a:ext uri="{28A0092B-C50C-407E-A947-70E740481C1C}">
                <a14:useLocalDpi xmlns:a14="http://schemas.microsoft.com/office/drawing/2010/main"/>
              </a:ext>
            </a:extLst>
          </a:blip>
          <a:srcRect t="-214" b="214"/>
          <a:stretch/>
        </p:blipFill>
        <p:spPr>
          <a:xfrm>
            <a:off x="4648200" y="3339968"/>
            <a:ext cx="2854574" cy="2450226"/>
          </a:xfrm>
          <a:prstGeom prst="rect">
            <a:avLst/>
          </a:prstGeom>
        </p:spPr>
      </p:pic>
      <p:pic>
        <p:nvPicPr>
          <p:cNvPr id="9" name="Picture 8"/>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82100" cy="1028700"/>
          </a:xfrm>
          <a:prstGeom prst="rect">
            <a:avLst/>
          </a:prstGeom>
        </p:spPr>
      </p:pic>
      <p:sp>
        <p:nvSpPr>
          <p:cNvPr id="3"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Coopere</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5" name="TextBox 4"/>
          <p:cNvSpPr txBox="1"/>
          <p:nvPr/>
        </p:nvSpPr>
        <p:spPr>
          <a:xfrm>
            <a:off x="1800840" y="1810162"/>
            <a:ext cx="6122854" cy="2094136"/>
          </a:xfrm>
          <a:prstGeom prst="rect">
            <a:avLst/>
          </a:prstGeom>
          <a:noFill/>
        </p:spPr>
        <p:txBody>
          <a:bodyPr wrap="square" rtlCol="0">
            <a:noAutofit/>
          </a:bodyPr>
          <a:lstStyle/>
          <a:p>
            <a:pPr marL="3175" lvl="0" indent="-3175">
              <a:spcAft>
                <a:spcPts val="600"/>
              </a:spcAft>
            </a:pPr>
            <a:r>
              <a:rPr lang="es-ES" sz="2400" dirty="0" smtClean="0">
                <a:latin typeface="Myriad Pro"/>
                <a:cs typeface="Myriad Pro"/>
              </a:rPr>
              <a:t>Cumpla con todas las restricciones bajo cuarentenas agrícolas y permita que los trabajadores agrícolas autorizados entren a su propiedad para realizar inspecciones de plagas o enfermedades. </a:t>
            </a:r>
            <a:endParaRPr lang="es-ES" sz="2400" dirty="0">
              <a:latin typeface="Myriad Pro"/>
              <a:cs typeface="Myriad Pro"/>
            </a:endParaRPr>
          </a:p>
        </p:txBody>
      </p:sp>
      <p:pic>
        <p:nvPicPr>
          <p:cNvPr id="6" name="Picture 5" descr="iStock_000017548120Larg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5326" y="3362614"/>
            <a:ext cx="3627059" cy="2420051"/>
          </a:xfrm>
          <a:prstGeom prst="rect">
            <a:avLst/>
          </a:prstGeom>
        </p:spPr>
      </p:pic>
      <p:pic>
        <p:nvPicPr>
          <p:cNvPr id="7" name="Picture 6"/>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7311" y="-57150"/>
            <a:ext cx="5549900" cy="6972300"/>
          </a:xfrm>
          <a:prstGeom prst="rect">
            <a:avLst/>
          </a:prstGeom>
        </p:spPr>
      </p:pic>
      <p:pic>
        <p:nvPicPr>
          <p:cNvPr id="2" name="Picture 1"/>
          <p:cNvPicPr>
            <a:picLocks noChangeAspect="1"/>
          </p:cNvPicPr>
          <p:nvPr/>
        </p:nvPicPr>
        <p:blipFill>
          <a:blip r:embed="rId3"/>
          <a:stretch>
            <a:fillRect/>
          </a:stretch>
        </p:blipFill>
        <p:spPr>
          <a:xfrm>
            <a:off x="-116112" y="915593"/>
            <a:ext cx="5867400" cy="2514600"/>
          </a:xfrm>
          <a:prstGeom prst="rect">
            <a:avLst/>
          </a:prstGeom>
        </p:spPr>
      </p:pic>
      <p:pic>
        <p:nvPicPr>
          <p:cNvPr id="9" name="Picture 8"/>
          <p:cNvPicPr>
            <a:picLocks noChangeAspect="1"/>
          </p:cNvPicPr>
          <p:nvPr/>
        </p:nvPicPr>
        <p:blipFill>
          <a:blip r:embed="rId4"/>
          <a:stretch>
            <a:fillRect/>
          </a:stretch>
        </p:blipFill>
        <p:spPr>
          <a:xfrm>
            <a:off x="0"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Manténgalo limpio</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1620756" y="1810161"/>
            <a:ext cx="6511456" cy="2902565"/>
          </a:xfrm>
          <a:prstGeom prst="rect">
            <a:avLst/>
          </a:prstGeom>
          <a:noFill/>
        </p:spPr>
        <p:txBody>
          <a:bodyPr wrap="square" rtlCol="0">
            <a:noAutofit/>
          </a:bodyPr>
          <a:lstStyle/>
          <a:p>
            <a:pPr marL="3175" lvl="0" indent="-3175">
              <a:spcAft>
                <a:spcPts val="600"/>
              </a:spcAft>
            </a:pPr>
            <a:r>
              <a:rPr lang="es-ES" sz="2400" dirty="0" smtClean="0">
                <a:latin typeface="Myriad Pro"/>
                <a:cs typeface="Myriad Pro"/>
              </a:rPr>
              <a:t>Lave el equipo para actividades al aire libre y las gomas entre los viajes de pesca, caza y campamento. Limpie los muebles de patio y demás artículos de exterior al moverlos de una casa a otra. </a:t>
            </a:r>
            <a:endParaRPr lang="es-ES" sz="2400" dirty="0">
              <a:latin typeface="Myriad Pro"/>
              <a:cs typeface="Myriad Pro"/>
            </a:endParaRPr>
          </a:p>
        </p:txBody>
      </p:sp>
      <p:pic>
        <p:nvPicPr>
          <p:cNvPr id="2" name="Picture 1" descr="iStock_000007086467Mediu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3407252"/>
            <a:ext cx="3528648" cy="2360070"/>
          </a:xfrm>
          <a:prstGeom prst="rect">
            <a:avLst/>
          </a:prstGeom>
        </p:spPr>
      </p:pic>
      <p:pic>
        <p:nvPicPr>
          <p:cNvPr id="8" name="Picture 7"/>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Aprenda a identificarlas</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1614801" y="1810161"/>
            <a:ext cx="6507577" cy="2902565"/>
          </a:xfrm>
          <a:prstGeom prst="rect">
            <a:avLst/>
          </a:prstGeom>
          <a:noFill/>
        </p:spPr>
        <p:txBody>
          <a:bodyPr wrap="square" rtlCol="0">
            <a:noAutofit/>
          </a:bodyPr>
          <a:lstStyle/>
          <a:p>
            <a:pPr marL="3175" lvl="0" indent="-3175">
              <a:spcAft>
                <a:spcPts val="600"/>
              </a:spcAft>
            </a:pPr>
            <a:r>
              <a:rPr lang="es-ES" sz="2400" dirty="0" smtClean="0">
                <a:latin typeface="Myriad Pro"/>
                <a:cs typeface="Myriad Pro"/>
              </a:rPr>
              <a:t>Si ve señales de una plaga invasora o enfermedad, anote o tome una foto de lo que esté viendo, y luego infórmelo en: </a:t>
            </a:r>
          </a:p>
          <a:p>
            <a:pPr marL="3175" lvl="0" indent="-3175">
              <a:spcAft>
                <a:spcPts val="600"/>
              </a:spcAft>
            </a:pPr>
            <a:r>
              <a:rPr lang="es-ES" sz="4000" b="1" dirty="0" err="1" smtClean="0">
                <a:latin typeface="Myriad Pro"/>
                <a:cs typeface="Myriad Pro"/>
              </a:rPr>
              <a:t>PlagasHambrientas.com</a:t>
            </a:r>
            <a:endParaRPr lang="es-ES" sz="4000" dirty="0">
              <a:latin typeface="Myriad Pro"/>
              <a:cs typeface="Myriad Pro"/>
            </a:endParaRPr>
          </a:p>
        </p:txBody>
      </p:sp>
      <p:pic>
        <p:nvPicPr>
          <p:cNvPr id="2" name="Picture 1" descr="iStock_000017757044Mediu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3679528"/>
            <a:ext cx="2883972" cy="2097756"/>
          </a:xfrm>
          <a:prstGeom prst="rect">
            <a:avLst/>
          </a:prstGeom>
        </p:spPr>
      </p:pic>
      <p:pic>
        <p:nvPicPr>
          <p:cNvPr id="8" name="Picture 7"/>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Provea la información</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7959355" cy="4893647"/>
          </a:xfrm>
          <a:prstGeom prst="rect">
            <a:avLst/>
          </a:prstGeom>
          <a:noFill/>
        </p:spPr>
        <p:txBody>
          <a:bodyPr wrap="square" rtlCol="0">
            <a:noAutofit/>
          </a:bodyPr>
          <a:lstStyle/>
          <a:p>
            <a:pPr>
              <a:spcAft>
                <a:spcPts val="600"/>
              </a:spcAft>
            </a:pPr>
            <a:r>
              <a:rPr lang="es-ES" sz="2400" dirty="0" smtClean="0">
                <a:latin typeface="Myriad Pro"/>
                <a:cs typeface="Myriad Pro"/>
              </a:rPr>
              <a:t>Infórmeles todos los artículos agrícolas a los oficiales de aduana al regresar de viajes al extranjero. Llame al </a:t>
            </a:r>
            <a:r>
              <a:rPr lang="es-ES" sz="2400" dirty="0" err="1" smtClean="0">
                <a:latin typeface="Myriad Pro"/>
                <a:cs typeface="Myriad Pro"/>
              </a:rPr>
              <a:t>USDA</a:t>
            </a:r>
            <a:r>
              <a:rPr lang="es-ES" sz="2400" dirty="0" smtClean="0">
                <a:latin typeface="Myriad Pro"/>
                <a:cs typeface="Myriad Pro"/>
              </a:rPr>
              <a:t> para informarse sobre lo que está permitido. </a:t>
            </a:r>
          </a:p>
          <a:p>
            <a:pPr>
              <a:spcAft>
                <a:spcPts val="600"/>
              </a:spcAft>
            </a:pPr>
            <a:r>
              <a:rPr lang="es-ES" sz="800" dirty="0" smtClean="0">
                <a:latin typeface="Myriad Pro"/>
                <a:cs typeface="Myriad Pro"/>
              </a:rPr>
              <a:t> </a:t>
            </a:r>
          </a:p>
          <a:p>
            <a:pPr marL="227013" lvl="0" indent="-227013">
              <a:buFont typeface="Arial"/>
              <a:buChar char="•"/>
            </a:pPr>
            <a:r>
              <a:rPr lang="es-ES" sz="2400" b="1" dirty="0" smtClean="0">
                <a:latin typeface="Myriad Pro"/>
                <a:cs typeface="Myriad Pro"/>
              </a:rPr>
              <a:t>(301) 851-2046 </a:t>
            </a:r>
            <a:r>
              <a:rPr lang="es-ES" sz="2400" dirty="0" smtClean="0">
                <a:latin typeface="Myriad Pro"/>
                <a:cs typeface="Myriad Pro"/>
              </a:rPr>
              <a:t>para preguntas sobre plantas </a:t>
            </a:r>
            <a:br>
              <a:rPr lang="es-ES" sz="2400" dirty="0" smtClean="0">
                <a:latin typeface="Myriad Pro"/>
                <a:cs typeface="Myriad Pro"/>
              </a:rPr>
            </a:br>
            <a:r>
              <a:rPr lang="es-ES" sz="2400" dirty="0" smtClean="0">
                <a:latin typeface="Myriad Pro"/>
                <a:cs typeface="Myriad Pro"/>
              </a:rPr>
              <a:t>	— O sin cargos al </a:t>
            </a:r>
            <a:r>
              <a:rPr lang="es-ES" sz="2400" b="1" dirty="0" smtClean="0">
                <a:latin typeface="Myriad Pro"/>
                <a:cs typeface="Myriad Pro"/>
              </a:rPr>
              <a:t>1-877-770-5990</a:t>
            </a:r>
          </a:p>
          <a:p>
            <a:pPr lvl="0"/>
            <a:r>
              <a:rPr lang="es-ES" sz="800" b="1" dirty="0" smtClean="0">
                <a:latin typeface="Myriad Pro"/>
                <a:cs typeface="Myriad Pro"/>
              </a:rPr>
              <a:t> </a:t>
            </a:r>
          </a:p>
          <a:p>
            <a:pPr marL="227013" lvl="0" indent="-227013">
              <a:spcAft>
                <a:spcPts val="600"/>
              </a:spcAft>
              <a:buFont typeface="Arial"/>
              <a:buChar char="•"/>
            </a:pPr>
            <a:r>
              <a:rPr lang="es-ES" sz="2400" b="1" dirty="0" smtClean="0">
                <a:latin typeface="Myriad Pro"/>
                <a:cs typeface="Myriad Pro"/>
              </a:rPr>
              <a:t>(301) 851-3300 </a:t>
            </a:r>
            <a:r>
              <a:rPr lang="es-ES" sz="2400" dirty="0" smtClean="0">
                <a:latin typeface="Myriad Pro"/>
                <a:cs typeface="Myriad Pro"/>
              </a:rPr>
              <a:t>para preguntas sobre animales</a:t>
            </a:r>
          </a:p>
          <a:p>
            <a:pPr lvl="0">
              <a:spcAft>
                <a:spcPts val="600"/>
              </a:spcAft>
            </a:pPr>
            <a:r>
              <a:rPr lang="es-ES" sz="800" dirty="0" smtClean="0">
                <a:latin typeface="Myriad Pro"/>
                <a:cs typeface="Myriad Pro"/>
              </a:rPr>
              <a:t> </a:t>
            </a:r>
          </a:p>
          <a:p>
            <a:pPr marL="227013" lvl="0" indent="-227013">
              <a:buFont typeface="Arial"/>
              <a:buChar char="•"/>
            </a:pPr>
            <a:r>
              <a:rPr lang="es-ES" sz="2400" dirty="0" smtClean="0">
                <a:latin typeface="Myriad Pro"/>
                <a:cs typeface="Myriad Pro"/>
              </a:rPr>
              <a:t>Visite la página web del </a:t>
            </a:r>
            <a:r>
              <a:rPr lang="es-ES" sz="2400" dirty="0" err="1" smtClean="0">
                <a:latin typeface="Myriad Pro"/>
                <a:cs typeface="Myriad Pro"/>
              </a:rPr>
              <a:t>USDA</a:t>
            </a:r>
            <a:r>
              <a:rPr lang="es-ES" sz="2400" dirty="0" smtClean="0">
                <a:latin typeface="Myriad Pro"/>
                <a:cs typeface="Myriad Pro"/>
              </a:rPr>
              <a:t> “Información agrícola para viajeros al extranjero” en </a:t>
            </a:r>
            <a:r>
              <a:rPr lang="es-ES" sz="2400" b="1" dirty="0" smtClean="0">
                <a:latin typeface="Myriad Pro"/>
                <a:cs typeface="Myriad Pro"/>
              </a:rPr>
              <a:t>www.aphis.usda.gov/travel</a:t>
            </a:r>
            <a:r>
              <a:rPr lang="es-ES" sz="2400" dirty="0" smtClean="0">
                <a:latin typeface="Myriad Pro"/>
                <a:cs typeface="Myriad Pro"/>
              </a:rPr>
              <a:t>.</a:t>
            </a: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Entusiastas de actividades al aire libre</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8494748" cy="4893647"/>
          </a:xfrm>
          <a:prstGeom prst="rect">
            <a:avLst/>
          </a:prstGeom>
          <a:noFill/>
        </p:spPr>
        <p:txBody>
          <a:bodyPr wrap="square" rtlCol="0">
            <a:noAutofit/>
          </a:bodyPr>
          <a:lstStyle/>
          <a:p>
            <a:pPr marL="227013" lvl="0" indent="-227013">
              <a:spcAft>
                <a:spcPts val="400"/>
              </a:spcAft>
              <a:buFont typeface="Arial"/>
              <a:buChar char="•"/>
            </a:pPr>
            <a:r>
              <a:rPr lang="es-ES" sz="2000" b="1" dirty="0" smtClean="0">
                <a:latin typeface="Myriad Pro"/>
                <a:cs typeface="Myriad Pro"/>
              </a:rPr>
              <a:t>Aprenda</a:t>
            </a:r>
            <a:r>
              <a:rPr lang="es-ES" sz="2000" dirty="0" smtClean="0">
                <a:latin typeface="Myriad Pro"/>
                <a:cs typeface="Myriad Pro"/>
              </a:rPr>
              <a:t> a reconocer las infestaciones de plantas no autóctonas y evite pasar por ellas para evitar propagar las semillas de plantas invasoras</a:t>
            </a:r>
            <a:r>
              <a:rPr lang="es-ES" sz="2400" dirty="0" smtClean="0">
                <a:latin typeface="Myriad Pro"/>
                <a:cs typeface="Myriad Pro"/>
              </a:rPr>
              <a:t>.</a:t>
            </a:r>
          </a:p>
          <a:p>
            <a:pPr lvl="0">
              <a:spcAft>
                <a:spcPts val="400"/>
              </a:spcAft>
            </a:pPr>
            <a:r>
              <a:rPr lang="es-ES" sz="8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Limpie</a:t>
            </a:r>
            <a:r>
              <a:rPr lang="es-ES" sz="2000" dirty="0" smtClean="0">
                <a:latin typeface="Myriad Pro"/>
                <a:cs typeface="Myriad Pro"/>
              </a:rPr>
              <a:t> el equipo, las botas, los animales y la ropa entre los viajes o, preferentemente, antes de irse de un área infestada. Asegúrese de quitar todas las semillas y demás partes de plantas invasoras</a:t>
            </a:r>
            <a:r>
              <a:rPr lang="es-ES" sz="2400" dirty="0" smtClean="0">
                <a:latin typeface="Myriad Pro"/>
                <a:cs typeface="Myriad Pro"/>
              </a:rPr>
              <a:t>.</a:t>
            </a:r>
          </a:p>
          <a:p>
            <a:pPr lvl="0">
              <a:spcAft>
                <a:spcPts val="400"/>
              </a:spcAft>
            </a:pPr>
            <a:r>
              <a:rPr lang="es-ES" sz="8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Informe</a:t>
            </a:r>
            <a:r>
              <a:rPr lang="es-ES" sz="2000" dirty="0" smtClean="0">
                <a:latin typeface="Myriad Pro"/>
                <a:cs typeface="Myriad Pro"/>
              </a:rPr>
              <a:t> las señales de plagas invasoras en </a:t>
            </a:r>
            <a:r>
              <a:rPr lang="es-ES" sz="2000" b="1" dirty="0" err="1" smtClean="0">
                <a:latin typeface="Myriad Pro"/>
                <a:cs typeface="Myriad Pro"/>
              </a:rPr>
              <a:t>PlagasHambrientas.com</a:t>
            </a:r>
            <a:r>
              <a:rPr lang="es-ES" sz="2400" dirty="0">
                <a:latin typeface="Myriad Pro"/>
                <a:cs typeface="Myriad Pro"/>
              </a:rPr>
              <a:t>.</a:t>
            </a:r>
            <a:endParaRPr lang="es-ES" sz="2400" dirty="0" smtClean="0">
              <a:latin typeface="Myriad Pro"/>
              <a:cs typeface="Myriad Pro"/>
            </a:endParaRPr>
          </a:p>
          <a:p>
            <a:pPr lvl="0">
              <a:spcAft>
                <a:spcPts val="400"/>
              </a:spcAft>
            </a:pPr>
            <a:r>
              <a:rPr lang="es-ES" sz="8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Use</a:t>
            </a:r>
            <a:r>
              <a:rPr lang="es-ES" sz="2000" dirty="0" smtClean="0">
                <a:latin typeface="Myriad Pro"/>
                <a:cs typeface="Myriad Pro"/>
              </a:rPr>
              <a:t> alimentos y heno sin malezas para sus animales</a:t>
            </a:r>
            <a:r>
              <a:rPr lang="es-ES" sz="2400" dirty="0" smtClean="0">
                <a:latin typeface="Myriad Pro"/>
                <a:cs typeface="Myriad Pro"/>
              </a:rPr>
              <a:t>.</a:t>
            </a:r>
          </a:p>
          <a:p>
            <a:pPr lvl="0">
              <a:spcAft>
                <a:spcPts val="400"/>
              </a:spcAft>
            </a:pPr>
            <a:r>
              <a:rPr lang="es-ES" sz="8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No</a:t>
            </a:r>
            <a:r>
              <a:rPr lang="es-ES" sz="2000" dirty="0" smtClean="0">
                <a:latin typeface="Myriad Pro"/>
                <a:cs typeface="Myriad Pro"/>
              </a:rPr>
              <a:t> mueva la leña. Compre o use la leña que esté cerca de su área de acampar</a:t>
            </a:r>
            <a:r>
              <a:rPr lang="es-ES" sz="2400" dirty="0" smtClean="0">
                <a:latin typeface="Myriad Pro"/>
                <a:cs typeface="Myriad Pro"/>
              </a:rPr>
              <a:t>.</a:t>
            </a: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Cazadores</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7959355" cy="4893647"/>
          </a:xfrm>
          <a:prstGeom prst="rect">
            <a:avLst/>
          </a:prstGeom>
          <a:noFill/>
        </p:spPr>
        <p:txBody>
          <a:bodyPr wrap="square" rtlCol="0">
            <a:noAutofit/>
          </a:bodyPr>
          <a:lstStyle/>
          <a:p>
            <a:pPr marL="227013" lvl="0" indent="-227013">
              <a:spcAft>
                <a:spcPts val="400"/>
              </a:spcAft>
              <a:buFont typeface="Arial"/>
              <a:buChar char="•"/>
            </a:pPr>
            <a:r>
              <a:rPr lang="es-ES" sz="2000" b="1" dirty="0" smtClean="0">
                <a:latin typeface="Myriad Pro"/>
                <a:cs typeface="Myriad Pro"/>
              </a:rPr>
              <a:t>Use</a:t>
            </a:r>
            <a:r>
              <a:rPr lang="es-ES" sz="2000" dirty="0" smtClean="0">
                <a:latin typeface="Myriad Pro"/>
                <a:cs typeface="Myriad Pro"/>
              </a:rPr>
              <a:t> sólo plantas autóctonas para los lotes de comida (</a:t>
            </a:r>
            <a:r>
              <a:rPr lang="es-ES" sz="2000" i="1" dirty="0" err="1" smtClean="0">
                <a:latin typeface="Myriad Pro"/>
                <a:cs typeface="Myriad Pro"/>
              </a:rPr>
              <a:t>food</a:t>
            </a:r>
            <a:r>
              <a:rPr lang="es-ES" sz="2000" i="1" dirty="0" smtClean="0">
                <a:latin typeface="Myriad Pro"/>
                <a:cs typeface="Myriad Pro"/>
              </a:rPr>
              <a:t> </a:t>
            </a:r>
            <a:r>
              <a:rPr lang="es-ES" sz="2000" i="1" dirty="0" err="1" smtClean="0">
                <a:latin typeface="Myriad Pro"/>
                <a:cs typeface="Myriad Pro"/>
              </a:rPr>
              <a:t>plots</a:t>
            </a:r>
            <a:r>
              <a:rPr lang="es-ES" sz="2000" dirty="0" smtClean="0">
                <a:latin typeface="Myriad Pro"/>
                <a:cs typeface="Myriad Pro"/>
              </a:rPr>
              <a:t>). Las plantas autóctonas les proveen mucha mejor comida y cobertura a la fauna y la flora.</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Limpie</a:t>
            </a:r>
            <a:r>
              <a:rPr lang="es-ES" sz="2000" dirty="0" smtClean="0">
                <a:latin typeface="Myriad Pro"/>
                <a:cs typeface="Myriad Pro"/>
              </a:rPr>
              <a:t> sus botas, equipo de caza, caja de camión y gomas luego de los viajes de caza para asegurarse de no propagar semillas, insectos o esporas a otro lugar.</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No</a:t>
            </a:r>
            <a:r>
              <a:rPr lang="es-ES" sz="2000" dirty="0" smtClean="0">
                <a:latin typeface="Myriad Pro"/>
                <a:cs typeface="Myriad Pro"/>
              </a:rPr>
              <a:t> mueva la leña. Compre o use la leña que esté cerca de su área de acampar.</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Aprenda</a:t>
            </a:r>
            <a:r>
              <a:rPr lang="es-ES" sz="2000" dirty="0" smtClean="0">
                <a:latin typeface="Myriad Pro"/>
                <a:cs typeface="Myriad Pro"/>
              </a:rPr>
              <a:t> a identificar las especies invasoras en su área.</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Informe</a:t>
            </a:r>
            <a:r>
              <a:rPr lang="es-ES" sz="2000" dirty="0" smtClean="0">
                <a:latin typeface="Myriad Pro"/>
                <a:cs typeface="Myriad Pro"/>
              </a:rPr>
              <a:t> toda señal en </a:t>
            </a:r>
            <a:r>
              <a:rPr lang="es-ES" sz="2000" b="1" dirty="0" err="1" smtClean="0">
                <a:latin typeface="Myriad Pro"/>
                <a:cs typeface="Myriad Pro"/>
              </a:rPr>
              <a:t>PlagasHambrientas.com</a:t>
            </a:r>
            <a:r>
              <a:rPr lang="es-ES" sz="2000" dirty="0" smtClean="0">
                <a:latin typeface="Myriad Pro"/>
                <a:cs typeface="Myriad Pro"/>
              </a:rPr>
              <a:t>.</a:t>
            </a:r>
            <a:endParaRPr lang="es-ES" sz="20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Amantes de la jardinería</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8490128" cy="4893647"/>
          </a:xfrm>
          <a:prstGeom prst="rect">
            <a:avLst/>
          </a:prstGeom>
          <a:noFill/>
        </p:spPr>
        <p:txBody>
          <a:bodyPr wrap="square" rtlCol="0">
            <a:noAutofit/>
          </a:bodyPr>
          <a:lstStyle/>
          <a:p>
            <a:pPr marL="227013" lvl="0" indent="-227013">
              <a:spcAft>
                <a:spcPts val="400"/>
              </a:spcAft>
              <a:buFont typeface="Arial"/>
              <a:buChar char="•"/>
            </a:pPr>
            <a:r>
              <a:rPr lang="es-ES" sz="2000" b="1" dirty="0" smtClean="0">
                <a:latin typeface="Myriad Pro"/>
                <a:cs typeface="Myriad Pro"/>
              </a:rPr>
              <a:t>Informe</a:t>
            </a:r>
            <a:r>
              <a:rPr lang="es-ES" sz="2000" dirty="0" smtClean="0">
                <a:latin typeface="Myriad Pro"/>
                <a:cs typeface="Myriad Pro"/>
              </a:rPr>
              <a:t> todo producto vegetal que traiga del extranjero.</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Compre</a:t>
            </a:r>
            <a:r>
              <a:rPr lang="es-ES" sz="2000" dirty="0" smtClean="0">
                <a:latin typeface="Myriad Pro"/>
                <a:cs typeface="Myriad Pro"/>
              </a:rPr>
              <a:t> sus plantas en un proveedor confiable. Evite por todos los medios usar especies de plantas invasoras.</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Saque</a:t>
            </a:r>
            <a:r>
              <a:rPr lang="es-ES" sz="2000" dirty="0" smtClean="0">
                <a:latin typeface="Myriad Pro"/>
                <a:cs typeface="Myriad Pro"/>
              </a:rPr>
              <a:t> las plantas invasoras de su jardín.</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dirty="0" smtClean="0">
                <a:latin typeface="Myriad Pro"/>
                <a:cs typeface="Myriad Pro"/>
              </a:rPr>
              <a:t>Mientras no haya podido sacar las plantas invasoras de su jardín, </a:t>
            </a:r>
            <a:r>
              <a:rPr lang="es-ES" sz="2000" b="1" dirty="0" smtClean="0">
                <a:latin typeface="Myriad Pro"/>
                <a:cs typeface="Myriad Pro"/>
              </a:rPr>
              <a:t>sea responsable</a:t>
            </a:r>
            <a:r>
              <a:rPr lang="es-ES" sz="2000" dirty="0" smtClean="0">
                <a:latin typeface="Myriad Pro"/>
                <a:cs typeface="Myriad Pro"/>
              </a:rPr>
              <a:t> y recuerde quitar y destruir las cabezas de semillas antes de que se propaguen. Además, no comparta especies invasoras con otros amantes de la jardinería.</a:t>
            </a:r>
          </a:p>
          <a:p>
            <a:pPr lvl="0">
              <a:spcAft>
                <a:spcPts val="400"/>
              </a:spcAft>
            </a:pPr>
            <a:r>
              <a:rPr lang="es-ES" sz="2000" dirty="0" smtClean="0">
                <a:latin typeface="Myriad Pro"/>
                <a:cs typeface="Myriad Pro"/>
              </a:rPr>
              <a:t> </a:t>
            </a:r>
          </a:p>
          <a:p>
            <a:pPr marL="227013" lvl="0" indent="-227013">
              <a:spcAft>
                <a:spcPts val="400"/>
              </a:spcAft>
              <a:buFont typeface="Arial"/>
              <a:buChar char="•"/>
            </a:pPr>
            <a:r>
              <a:rPr lang="es-ES" sz="2000" b="1" dirty="0" smtClean="0">
                <a:latin typeface="Myriad Pro"/>
                <a:cs typeface="Myriad Pro"/>
              </a:rPr>
              <a:t>Aprenda</a:t>
            </a:r>
            <a:r>
              <a:rPr lang="es-ES" sz="2000" dirty="0" smtClean="0">
                <a:latin typeface="Myriad Pro"/>
                <a:cs typeface="Myriad Pro"/>
              </a:rPr>
              <a:t> cómo solicitar un permiso para importar plantas en </a:t>
            </a:r>
            <a:r>
              <a:rPr lang="es-ES" sz="2000" b="1" dirty="0" smtClean="0">
                <a:latin typeface="Myriad Pro"/>
                <a:cs typeface="Myriad Pro"/>
              </a:rPr>
              <a:t>www.aphis.usda.gov/plant_health/permits</a:t>
            </a:r>
            <a:endParaRPr lang="es-ES" sz="2000" b="1"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Amantes de la jardinería</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8490128" cy="4893647"/>
          </a:xfrm>
          <a:prstGeom prst="rect">
            <a:avLst/>
          </a:prstGeom>
          <a:noFill/>
        </p:spPr>
        <p:txBody>
          <a:bodyPr wrap="square" rtlCol="0">
            <a:noAutofit/>
          </a:bodyPr>
          <a:lstStyle/>
          <a:p>
            <a:pPr marL="227013" lvl="0" indent="-227013">
              <a:spcAft>
                <a:spcPts val="600"/>
              </a:spcAft>
              <a:buFont typeface="Arial"/>
              <a:buChar char="•"/>
            </a:pPr>
            <a:r>
              <a:rPr lang="es-ES" sz="2000" b="1" dirty="0" smtClean="0">
                <a:latin typeface="Myriad Pro"/>
                <a:cs typeface="Myriad Pro"/>
              </a:rPr>
              <a:t>Hable</a:t>
            </a:r>
            <a:r>
              <a:rPr lang="es-ES" sz="2000" dirty="0" smtClean="0">
                <a:latin typeface="Myriad Pro"/>
                <a:cs typeface="Myriad Pro"/>
              </a:rPr>
              <a:t> con otros amantes de la jardinería sobre las especies invasoras y cómo usted ayudará a luchar contra las mismas.</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Hable</a:t>
            </a:r>
            <a:r>
              <a:rPr lang="es-ES" sz="2000" dirty="0" smtClean="0">
                <a:latin typeface="Myriad Pro"/>
                <a:cs typeface="Myriad Pro"/>
              </a:rPr>
              <a:t> con la sociedad de plantas autóctonas de su localidad o el consejo para el monitoreo de plagas de plantas exóticas si teme que su jardín perderá su esplendor al sacar las especies invasoras. Los mismos podrán sugerir los reemplazos autóctonos adecuados.</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Informe</a:t>
            </a:r>
            <a:r>
              <a:rPr lang="es-ES" sz="2000" dirty="0" smtClean="0">
                <a:latin typeface="Myriad Pro"/>
                <a:cs typeface="Myriad Pro"/>
              </a:rPr>
              <a:t> las posibles especies invasoras en </a:t>
            </a:r>
            <a:r>
              <a:rPr lang="es-ES" sz="2000" b="1" dirty="0" err="1" smtClean="0">
                <a:latin typeface="Myriad Pro"/>
                <a:cs typeface="Myriad Pro"/>
              </a:rPr>
              <a:t>PlagasHambrientas.com</a:t>
            </a:r>
            <a:r>
              <a:rPr lang="es-ES" sz="2000" dirty="0" smtClean="0">
                <a:latin typeface="Myriad Pro"/>
                <a:cs typeface="Myriad Pro"/>
              </a:rPr>
              <a:t>.</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dirty="0" smtClean="0">
                <a:latin typeface="Myriad Pro"/>
                <a:cs typeface="Myriad Pro"/>
              </a:rPr>
              <a:t>En caso de sospecha de contrabando agrícola, </a:t>
            </a:r>
            <a:r>
              <a:rPr lang="es-ES" sz="2000" b="1" dirty="0" smtClean="0">
                <a:latin typeface="Myriad Pro"/>
                <a:cs typeface="Myriad Pro"/>
              </a:rPr>
              <a:t>llame </a:t>
            </a:r>
            <a:r>
              <a:rPr lang="es-ES" sz="2000" dirty="0" smtClean="0">
                <a:latin typeface="Myriad Pro"/>
                <a:cs typeface="Myriad Pro"/>
              </a:rPr>
              <a:t>a la Unidad de Prohibición de Contrabando y Cumplimiento Comercial del </a:t>
            </a:r>
            <a:r>
              <a:rPr lang="es-ES" sz="2000" dirty="0" err="1" smtClean="0">
                <a:latin typeface="Myriad Pro"/>
                <a:cs typeface="Myriad Pro"/>
              </a:rPr>
              <a:t>USDA</a:t>
            </a:r>
            <a:r>
              <a:rPr lang="es-ES" sz="2000" dirty="0" smtClean="0">
                <a:latin typeface="Myriad Pro"/>
                <a:cs typeface="Myriad Pro"/>
              </a:rPr>
              <a:t> al</a:t>
            </a:r>
            <a:br>
              <a:rPr lang="es-ES" sz="2000" dirty="0" smtClean="0">
                <a:latin typeface="Myriad Pro"/>
                <a:cs typeface="Myriad Pro"/>
              </a:rPr>
            </a:br>
            <a:r>
              <a:rPr lang="es-ES" sz="2000" b="1" dirty="0" smtClean="0">
                <a:latin typeface="Myriad Pro"/>
                <a:cs typeface="Myriad Pro"/>
              </a:rPr>
              <a:t>(800) 877-3835</a:t>
            </a:r>
            <a:r>
              <a:rPr lang="es-ES" sz="2000" dirty="0" smtClean="0">
                <a:latin typeface="Myriad Pro"/>
                <a:cs typeface="Myriad Pro"/>
              </a:rPr>
              <a:t>.</a:t>
            </a:r>
            <a:endParaRPr lang="es-ES" sz="20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82100" cy="1028700"/>
          </a:xfrm>
          <a:prstGeom prst="rect">
            <a:avLst/>
          </a:prstGeom>
        </p:spPr>
      </p:pic>
      <p:sp>
        <p:nvSpPr>
          <p:cNvPr id="6"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Observadores de aves</a:t>
            </a:r>
            <a:r>
              <a:rPr lang="en-US" sz="3200" b="1" baseline="30000" dirty="0" smtClean="0">
                <a:solidFill>
                  <a:srgbClr val="EDA320"/>
                </a:solidFill>
              </a:rPr>
              <a:t/>
            </a:r>
            <a:br>
              <a:rPr lang="en-US" sz="3200" b="1" baseline="30000" dirty="0" smtClean="0">
                <a:solidFill>
                  <a:srgbClr val="EDA320"/>
                </a:solidFill>
              </a:rPr>
            </a:br>
            <a:endParaRPr lang="en-US" sz="3200" b="1" dirty="0">
              <a:solidFill>
                <a:srgbClr val="EDA320"/>
              </a:solidFill>
            </a:endParaRPr>
          </a:p>
        </p:txBody>
      </p:sp>
      <p:sp>
        <p:nvSpPr>
          <p:cNvPr id="8" name="TextBox 7"/>
          <p:cNvSpPr txBox="1"/>
          <p:nvPr/>
        </p:nvSpPr>
        <p:spPr>
          <a:xfrm>
            <a:off x="457201" y="1053084"/>
            <a:ext cx="8490128" cy="4893647"/>
          </a:xfrm>
          <a:prstGeom prst="rect">
            <a:avLst/>
          </a:prstGeom>
          <a:noFill/>
        </p:spPr>
        <p:txBody>
          <a:bodyPr wrap="square" rtlCol="0">
            <a:noAutofit/>
          </a:bodyPr>
          <a:lstStyle/>
          <a:p>
            <a:pPr marL="227013" lvl="0" indent="-227013">
              <a:spcAft>
                <a:spcPts val="600"/>
              </a:spcAft>
              <a:buFont typeface="Arial"/>
              <a:buChar char="•"/>
            </a:pPr>
            <a:r>
              <a:rPr lang="es-ES" sz="2200" b="1" dirty="0" smtClean="0">
                <a:latin typeface="Myriad Pro"/>
                <a:cs typeface="Myriad Pro"/>
              </a:rPr>
              <a:t>Aprenda</a:t>
            </a:r>
            <a:r>
              <a:rPr lang="es-ES" sz="2200" dirty="0" smtClean="0">
                <a:latin typeface="Myriad Pro"/>
                <a:cs typeface="Myriad Pro"/>
              </a:rPr>
              <a:t> a reconocer las infestaciones y evite pasar por las mismas para evitar propagar las semillas de las plantas invasoras.</a:t>
            </a:r>
          </a:p>
          <a:p>
            <a:pPr lvl="0">
              <a:spcAft>
                <a:spcPts val="600"/>
              </a:spcAft>
            </a:pPr>
            <a:r>
              <a:rPr lang="es-ES" sz="2200" dirty="0" smtClean="0">
                <a:latin typeface="Myriad Pro"/>
                <a:cs typeface="Myriad Pro"/>
              </a:rPr>
              <a:t> </a:t>
            </a:r>
          </a:p>
          <a:p>
            <a:pPr marL="227013" lvl="0" indent="-227013">
              <a:spcAft>
                <a:spcPts val="600"/>
              </a:spcAft>
              <a:buFont typeface="Arial"/>
              <a:buChar char="•"/>
            </a:pPr>
            <a:r>
              <a:rPr lang="es-ES" sz="2200" b="1" dirty="0" smtClean="0">
                <a:latin typeface="Myriad Pro"/>
                <a:cs typeface="Myriad Pro"/>
              </a:rPr>
              <a:t>Limpie</a:t>
            </a:r>
            <a:r>
              <a:rPr lang="es-ES" sz="2200" dirty="0" smtClean="0">
                <a:latin typeface="Myriad Pro"/>
                <a:cs typeface="Myriad Pro"/>
              </a:rPr>
              <a:t> el equipo y las botas entre los viajes o, preferentemente, antes de irse de un área infestada. Asegúrese de quitar todas las semillas y demás partes de las plantas.</a:t>
            </a:r>
          </a:p>
          <a:p>
            <a:pPr lvl="0">
              <a:spcAft>
                <a:spcPts val="600"/>
              </a:spcAft>
            </a:pPr>
            <a:r>
              <a:rPr lang="es-ES" sz="2200" dirty="0" smtClean="0">
                <a:latin typeface="Myriad Pro"/>
                <a:cs typeface="Myriad Pro"/>
              </a:rPr>
              <a:t> </a:t>
            </a:r>
          </a:p>
          <a:p>
            <a:pPr marL="227013" lvl="0" indent="-227013">
              <a:spcAft>
                <a:spcPts val="600"/>
              </a:spcAft>
              <a:buFont typeface="Arial"/>
              <a:buChar char="•"/>
            </a:pPr>
            <a:r>
              <a:rPr lang="es-ES" sz="2200" b="1" dirty="0" smtClean="0">
                <a:latin typeface="Myriad Pro"/>
                <a:cs typeface="Myriad Pro"/>
              </a:rPr>
              <a:t>Informe</a:t>
            </a:r>
            <a:r>
              <a:rPr lang="es-ES" sz="2200" dirty="0" smtClean="0">
                <a:latin typeface="Myriad Pro"/>
                <a:cs typeface="Myriad Pro"/>
              </a:rPr>
              <a:t> toda señal de una especie invasora en </a:t>
            </a:r>
            <a:r>
              <a:rPr lang="es-ES" sz="2200" b="1" dirty="0" smtClean="0">
                <a:latin typeface="Myriad Pro"/>
                <a:cs typeface="Myriad Pro"/>
              </a:rPr>
              <a:t>HungryPests.com</a:t>
            </a:r>
            <a:r>
              <a:rPr lang="es-ES" sz="2200" dirty="0" smtClean="0">
                <a:latin typeface="Myriad Pro"/>
                <a:cs typeface="Myriad Pro"/>
              </a:rPr>
              <a:t>. </a:t>
            </a:r>
          </a:p>
          <a:p>
            <a:pPr lvl="0">
              <a:spcAft>
                <a:spcPts val="600"/>
              </a:spcAft>
            </a:pPr>
            <a:r>
              <a:rPr lang="es-ES" sz="2200" dirty="0" smtClean="0">
                <a:latin typeface="Myriad Pro"/>
                <a:cs typeface="Myriad Pro"/>
              </a:rPr>
              <a:t> </a:t>
            </a:r>
          </a:p>
          <a:p>
            <a:pPr marL="227013" lvl="0" indent="-227013">
              <a:spcAft>
                <a:spcPts val="600"/>
              </a:spcAft>
              <a:buFont typeface="Arial"/>
              <a:buChar char="•"/>
            </a:pPr>
            <a:r>
              <a:rPr lang="es-ES" sz="2200" b="1" dirty="0" smtClean="0">
                <a:latin typeface="Myriad Pro"/>
                <a:cs typeface="Myriad Pro"/>
              </a:rPr>
              <a:t>Cambie</a:t>
            </a:r>
            <a:r>
              <a:rPr lang="es-ES" sz="2200" dirty="0" smtClean="0">
                <a:latin typeface="Myriad Pro"/>
                <a:cs typeface="Myriad Pro"/>
              </a:rPr>
              <a:t> el agua de las pilas para pájaros a menudo para evitar que los mosquitos se multipliquen.</a:t>
            </a:r>
            <a:endParaRPr lang="es-ES" sz="2200" dirty="0">
              <a:latin typeface="Myriad Pro"/>
              <a:cs typeface="Myriad Pro"/>
            </a:endParaRPr>
          </a:p>
        </p:txBody>
      </p:sp>
      <p:pic>
        <p:nvPicPr>
          <p:cNvPr id="9" name="Picture 8"/>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Viajeros al extranjero</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8490128" cy="4893647"/>
          </a:xfrm>
          <a:prstGeom prst="rect">
            <a:avLst/>
          </a:prstGeom>
          <a:noFill/>
        </p:spPr>
        <p:txBody>
          <a:bodyPr wrap="square" rtlCol="0">
            <a:noAutofit/>
          </a:bodyPr>
          <a:lstStyle/>
          <a:p>
            <a:pPr marL="227013" lvl="0" indent="-227013">
              <a:spcAft>
                <a:spcPts val="600"/>
              </a:spcAft>
              <a:buFont typeface="Arial"/>
              <a:buChar char="•"/>
            </a:pPr>
            <a:r>
              <a:rPr lang="es-ES" sz="2400" b="1" dirty="0" smtClean="0">
                <a:latin typeface="Myriad Pro"/>
                <a:cs typeface="Myriad Pro"/>
              </a:rPr>
              <a:t>Infórmele</a:t>
            </a:r>
            <a:r>
              <a:rPr lang="es-ES" sz="2400" dirty="0" smtClean="0">
                <a:latin typeface="Myriad Pro"/>
                <a:cs typeface="Myriad Pro"/>
              </a:rPr>
              <a:t> todo alimento, animal vivo y producto de origen animal o vegetal a un oficial de protección de la frontera y</a:t>
            </a:r>
            <a:br>
              <a:rPr lang="es-ES" sz="2400" dirty="0" smtClean="0">
                <a:latin typeface="Myriad Pro"/>
                <a:cs typeface="Myriad Pro"/>
              </a:rPr>
            </a:br>
            <a:r>
              <a:rPr lang="es-ES" sz="2400" dirty="0" smtClean="0">
                <a:latin typeface="Myriad Pro"/>
                <a:cs typeface="Myriad Pro"/>
              </a:rPr>
              <a:t> de aduana de EEUU o a un especialista agrícola en el primer puerto de entrada.</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400" b="1" dirty="0" smtClean="0">
                <a:latin typeface="Myriad Pro"/>
                <a:cs typeface="Myriad Pro"/>
              </a:rPr>
              <a:t>Investigue</a:t>
            </a:r>
            <a:r>
              <a:rPr lang="es-ES" sz="2400" dirty="0" smtClean="0">
                <a:latin typeface="Myriad Pro"/>
                <a:cs typeface="Myriad Pro"/>
              </a:rPr>
              <a:t> la admisibilidad de productos de origen animal </a:t>
            </a:r>
            <a:br>
              <a:rPr lang="es-ES" sz="2400" dirty="0" smtClean="0">
                <a:latin typeface="Myriad Pro"/>
                <a:cs typeface="Myriad Pro"/>
              </a:rPr>
            </a:br>
            <a:r>
              <a:rPr lang="es-ES" sz="2400" dirty="0" smtClean="0">
                <a:latin typeface="Myriad Pro"/>
                <a:cs typeface="Myriad Pro"/>
              </a:rPr>
              <a:t>y vegetal antes de su viaje. Puede llamar al USDA al </a:t>
            </a:r>
            <a:br>
              <a:rPr lang="es-ES" sz="2400" dirty="0" smtClean="0">
                <a:latin typeface="Myriad Pro"/>
                <a:cs typeface="Myriad Pro"/>
              </a:rPr>
            </a:br>
            <a:r>
              <a:rPr lang="es-ES" sz="2400" b="1" dirty="0" smtClean="0">
                <a:latin typeface="Myriad Pro"/>
                <a:cs typeface="Myriad Pro"/>
              </a:rPr>
              <a:t>(301) 851-2046 </a:t>
            </a:r>
            <a:r>
              <a:rPr lang="es-ES" sz="2400" dirty="0" smtClean="0">
                <a:latin typeface="Myriad Pro"/>
                <a:cs typeface="Myriad Pro"/>
              </a:rPr>
              <a:t>para preguntas sobre plantas y productos </a:t>
            </a:r>
            <a:br>
              <a:rPr lang="es-ES" sz="2400" dirty="0" smtClean="0">
                <a:latin typeface="Myriad Pro"/>
                <a:cs typeface="Myriad Pro"/>
              </a:rPr>
            </a:br>
            <a:r>
              <a:rPr lang="es-ES" sz="2400" dirty="0" smtClean="0">
                <a:latin typeface="Myriad Pro"/>
                <a:cs typeface="Myriad Pro"/>
              </a:rPr>
              <a:t>de origen vegetal, y al </a:t>
            </a:r>
            <a:r>
              <a:rPr lang="es-ES" sz="2400" b="1" dirty="0" smtClean="0">
                <a:latin typeface="Myriad Pro"/>
                <a:cs typeface="Myriad Pro"/>
              </a:rPr>
              <a:t>(301) 851-3300 </a:t>
            </a:r>
            <a:r>
              <a:rPr lang="es-ES" sz="2400" dirty="0" smtClean="0">
                <a:latin typeface="Myriad Pro"/>
                <a:cs typeface="Myriad Pro"/>
              </a:rPr>
              <a:t>para preguntas sobre animales y productos de origen animal.</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400" dirty="0" smtClean="0">
                <a:latin typeface="Myriad Pro"/>
                <a:cs typeface="Myriad Pro"/>
              </a:rPr>
              <a:t>Visite la página web del </a:t>
            </a:r>
            <a:r>
              <a:rPr lang="es-ES" sz="2400" dirty="0" err="1" smtClean="0">
                <a:latin typeface="Myriad Pro"/>
                <a:cs typeface="Myriad Pro"/>
              </a:rPr>
              <a:t>USDA</a:t>
            </a:r>
            <a:r>
              <a:rPr lang="es-ES" sz="2400" dirty="0" smtClean="0">
                <a:latin typeface="Myriad Pro"/>
                <a:cs typeface="Myriad Pro"/>
              </a:rPr>
              <a:t> “Información agrícola para viajeros al extranjero” en </a:t>
            </a:r>
            <a:r>
              <a:rPr lang="es-ES" sz="2400" b="1" dirty="0" smtClean="0">
                <a:latin typeface="Myriad Pro"/>
                <a:cs typeface="Myriad Pro"/>
              </a:rPr>
              <a:t>www.aphis.usda.gov/travel</a:t>
            </a:r>
            <a:r>
              <a:rPr lang="es-ES" sz="2400" dirty="0" smtClean="0">
                <a:latin typeface="Myriad Pro"/>
                <a:cs typeface="Myriad Pro"/>
              </a:rPr>
              <a:t>.</a:t>
            </a: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82100" cy="1028700"/>
          </a:xfrm>
          <a:prstGeom prst="rect">
            <a:avLst/>
          </a:prstGeom>
        </p:spPr>
      </p:pic>
      <p:sp>
        <p:nvSpPr>
          <p:cNvPr id="8"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Viajeros al extranjero </a:t>
            </a:r>
            <a:r>
              <a:rPr lang="en-US" sz="3200" b="1" baseline="30000" dirty="0" smtClean="0">
                <a:solidFill>
                  <a:srgbClr val="EDA320"/>
                </a:solidFill>
              </a:rPr>
              <a:t/>
            </a:r>
            <a:br>
              <a:rPr lang="en-US" sz="3200" b="1" baseline="30000" dirty="0" smtClean="0">
                <a:solidFill>
                  <a:srgbClr val="EDA320"/>
                </a:solidFill>
              </a:rPr>
            </a:br>
            <a:endParaRPr lang="en-US" sz="3200" b="1" dirty="0">
              <a:solidFill>
                <a:srgbClr val="EDA320"/>
              </a:solidFill>
            </a:endParaRPr>
          </a:p>
        </p:txBody>
      </p:sp>
      <p:sp>
        <p:nvSpPr>
          <p:cNvPr id="10" name="TextBox 9"/>
          <p:cNvSpPr txBox="1"/>
          <p:nvPr/>
        </p:nvSpPr>
        <p:spPr>
          <a:xfrm>
            <a:off x="457202" y="1115804"/>
            <a:ext cx="8337970" cy="3870407"/>
          </a:xfrm>
          <a:prstGeom prst="rect">
            <a:avLst/>
          </a:prstGeom>
          <a:noFill/>
        </p:spPr>
        <p:txBody>
          <a:bodyPr wrap="square" rtlCol="0">
            <a:noAutofit/>
          </a:bodyPr>
          <a:lstStyle/>
          <a:p>
            <a:pPr marL="227013" lvl="0" indent="-227013">
              <a:spcAft>
                <a:spcPts val="600"/>
              </a:spcAft>
              <a:buFont typeface="Arial"/>
              <a:buChar char="•"/>
            </a:pPr>
            <a:r>
              <a:rPr lang="es-ES" sz="2400" b="1" dirty="0" smtClean="0">
                <a:latin typeface="Myriad Pro"/>
                <a:cs typeface="Myriad Pro"/>
              </a:rPr>
              <a:t>Recuerde</a:t>
            </a:r>
            <a:r>
              <a:rPr lang="es-ES" sz="2400" dirty="0" smtClean="0">
                <a:latin typeface="Myriad Pro"/>
                <a:cs typeface="Myriad Pro"/>
              </a:rPr>
              <a:t> que ciertos alimentos se restringen para proteger la salud de las comunidades, conservar el medio ambiente y prevenir la entrada de plagas y enfermedades devastadoras que afectan a las plantas y los animales autóctonos.</a:t>
            </a: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400" dirty="0" smtClean="0">
                <a:latin typeface="Myriad Pro"/>
                <a:cs typeface="Myriad Pro"/>
              </a:rPr>
              <a:t>En caso de sospecha de contrabando agrícola, </a:t>
            </a:r>
            <a:r>
              <a:rPr lang="es-ES" sz="2400" b="1" dirty="0" smtClean="0">
                <a:latin typeface="Myriad Pro"/>
                <a:cs typeface="Myriad Pro"/>
              </a:rPr>
              <a:t>llame </a:t>
            </a:r>
            <a:r>
              <a:rPr lang="es-ES" sz="2400" dirty="0" smtClean="0">
                <a:latin typeface="Myriad Pro"/>
                <a:cs typeface="Myriad Pro"/>
              </a:rPr>
              <a:t>a la Unidad de Prohibición de Contrabando y Cumplimiento Comercial del USDA al</a:t>
            </a:r>
            <a:r>
              <a:rPr lang="es-ES" sz="2800" dirty="0">
                <a:latin typeface="Myriad Pro"/>
                <a:cs typeface="Myriad Pro"/>
              </a:rPr>
              <a:t> </a:t>
            </a:r>
            <a:r>
              <a:rPr lang="es-ES" sz="2800" b="1" dirty="0" smtClean="0">
                <a:latin typeface="Myriad Pro"/>
                <a:cs typeface="Myriad Pro"/>
              </a:rPr>
              <a:t>(800) 877-3835</a:t>
            </a:r>
            <a:r>
              <a:rPr lang="es-ES" sz="2400" dirty="0" smtClean="0">
                <a:latin typeface="Myriad Pro"/>
                <a:cs typeface="Myriad Pro"/>
              </a:rPr>
              <a:t>.</a:t>
            </a:r>
            <a:endParaRPr lang="es-ES" sz="2400" dirty="0">
              <a:latin typeface="Myriad Pro"/>
              <a:cs typeface="Myriad Pro"/>
            </a:endParaRPr>
          </a:p>
        </p:txBody>
      </p:sp>
      <p:pic>
        <p:nvPicPr>
          <p:cNvPr id="6" name="Picture 5"/>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6127" y="1605520"/>
            <a:ext cx="8077201" cy="4031873"/>
          </a:xfrm>
          <a:prstGeom prst="rect">
            <a:avLst/>
          </a:prstGeom>
          <a:noFill/>
        </p:spPr>
        <p:txBody>
          <a:bodyPr wrap="square" rtlCol="0">
            <a:spAutoFit/>
          </a:bodyPr>
          <a:lstStyle/>
          <a:p>
            <a:r>
              <a:rPr lang="es-ES" sz="3200" dirty="0" smtClean="0">
                <a:latin typeface="Myriad Pro"/>
                <a:cs typeface="Myriad Pro"/>
              </a:rPr>
              <a:t>Algunos científicos estiman que el </a:t>
            </a:r>
            <a:br>
              <a:rPr lang="es-ES" sz="3200" dirty="0" smtClean="0">
                <a:latin typeface="Myriad Pro"/>
                <a:cs typeface="Myriad Pro"/>
              </a:rPr>
            </a:br>
            <a:r>
              <a:rPr lang="es-ES" sz="3200" dirty="0" smtClean="0">
                <a:latin typeface="Myriad Pro"/>
                <a:cs typeface="Myriad Pro"/>
              </a:rPr>
              <a:t>impacto económico excede </a:t>
            </a:r>
            <a:r>
              <a:rPr lang="es-ES" sz="3200" b="1" dirty="0" smtClean="0">
                <a:latin typeface="Myriad Pro"/>
                <a:cs typeface="Myriad Pro"/>
              </a:rPr>
              <a:t>$1 billón </a:t>
            </a:r>
            <a:br>
              <a:rPr lang="es-ES" sz="3200" b="1" dirty="0" smtClean="0">
                <a:latin typeface="Myriad Pro"/>
                <a:cs typeface="Myriad Pro"/>
              </a:rPr>
            </a:br>
            <a:r>
              <a:rPr lang="es-ES" sz="3200" b="1" dirty="0" smtClean="0">
                <a:latin typeface="Myriad Pro"/>
                <a:cs typeface="Myriad Pro"/>
              </a:rPr>
              <a:t>al año </a:t>
            </a:r>
            <a:r>
              <a:rPr lang="es-ES" sz="3200" dirty="0" smtClean="0">
                <a:latin typeface="Myriad Pro"/>
                <a:cs typeface="Myriad Pro"/>
              </a:rPr>
              <a:t>debido a la pérdida de ingresos </a:t>
            </a:r>
            <a:br>
              <a:rPr lang="es-ES" sz="3200" dirty="0" smtClean="0">
                <a:latin typeface="Myriad Pro"/>
                <a:cs typeface="Myriad Pro"/>
              </a:rPr>
            </a:br>
            <a:r>
              <a:rPr lang="es-ES" sz="3200" dirty="0" smtClean="0">
                <a:latin typeface="Myriad Pro"/>
                <a:cs typeface="Myriad Pro"/>
              </a:rPr>
              <a:t>y los costos de limpieza. </a:t>
            </a:r>
          </a:p>
          <a:p>
            <a:endParaRPr lang="es-ES" sz="3200" dirty="0" smtClean="0">
              <a:latin typeface="Myriad Pro"/>
              <a:cs typeface="Myriad Pro"/>
            </a:endParaRPr>
          </a:p>
          <a:p>
            <a:r>
              <a:rPr lang="es-ES" sz="3200" dirty="0" smtClean="0">
                <a:latin typeface="Myriad Pro"/>
                <a:cs typeface="Myriad Pro"/>
              </a:rPr>
              <a:t>El manejo de las plagas invasoras requiere </a:t>
            </a:r>
            <a:br>
              <a:rPr lang="es-ES" sz="3200" dirty="0" smtClean="0">
                <a:latin typeface="Myriad Pro"/>
                <a:cs typeface="Myriad Pro"/>
              </a:rPr>
            </a:br>
            <a:r>
              <a:rPr lang="es-ES" sz="3200" dirty="0" smtClean="0">
                <a:latin typeface="Myriad Pro"/>
                <a:cs typeface="Myriad Pro"/>
              </a:rPr>
              <a:t>la investigación, el desarrollo y la aplicación </a:t>
            </a:r>
            <a:br>
              <a:rPr lang="es-ES" sz="3200" dirty="0" smtClean="0">
                <a:latin typeface="Myriad Pro"/>
                <a:cs typeface="Myriad Pro"/>
              </a:rPr>
            </a:br>
            <a:r>
              <a:rPr lang="es-ES" sz="3200" dirty="0" smtClean="0">
                <a:latin typeface="Myriad Pro"/>
                <a:cs typeface="Myriad Pro"/>
              </a:rPr>
              <a:t>de tecnologías de control de alto costo.</a:t>
            </a:r>
            <a:endParaRPr lang="es-ES" sz="3200" dirty="0">
              <a:latin typeface="Myriad Pro"/>
              <a:cs typeface="Myriad Pro"/>
            </a:endParaRPr>
          </a:p>
        </p:txBody>
      </p:sp>
      <p:sp>
        <p:nvSpPr>
          <p:cNvPr id="6" name="Title 1"/>
          <p:cNvSpPr>
            <a:spLocks noGrp="1"/>
          </p:cNvSpPr>
          <p:nvPr>
            <p:ph type="title"/>
          </p:nvPr>
        </p:nvSpPr>
        <p:spPr>
          <a:xfrm>
            <a:off x="403728" y="173038"/>
            <a:ext cx="8229600" cy="754062"/>
          </a:xfrm>
        </p:spPr>
        <p:txBody>
          <a:bodyPr anchor="t">
            <a:noAutofit/>
          </a:bodyPr>
          <a:lstStyle/>
          <a:p>
            <a:pPr algn="l"/>
            <a:r>
              <a:rPr lang="en-US" sz="3200" b="1" dirty="0" smtClean="0">
                <a:solidFill>
                  <a:srgbClr val="EDA320"/>
                </a:solidFill>
              </a:rPr>
              <a:t>The Cost of Invasive Pests</a:t>
            </a:r>
            <a:r>
              <a:rPr lang="en-US" sz="4000" b="1" baseline="30000" dirty="0" smtClean="0">
                <a:solidFill>
                  <a:srgbClr val="EDA320"/>
                </a:solidFill>
              </a:rPr>
              <a:t/>
            </a:r>
            <a:br>
              <a:rPr lang="en-US" sz="4000" b="1" baseline="30000" dirty="0" smtClean="0">
                <a:solidFill>
                  <a:srgbClr val="EDA320"/>
                </a:solidFill>
              </a:rPr>
            </a:br>
            <a:endParaRPr lang="en-US" sz="4000" dirty="0">
              <a:solidFill>
                <a:srgbClr val="EDA320"/>
              </a:solidFill>
            </a:endParaRPr>
          </a:p>
        </p:txBody>
      </p:sp>
      <p:pic>
        <p:nvPicPr>
          <p:cNvPr id="7" name="Picture 6"/>
          <p:cNvPicPr>
            <a:picLocks noChangeAspect="1"/>
          </p:cNvPicPr>
          <p:nvPr/>
        </p:nvPicPr>
        <p:blipFill>
          <a:blip r:embed="rId2"/>
          <a:stretch>
            <a:fillRect/>
          </a:stretch>
        </p:blipFill>
        <p:spPr>
          <a:xfrm>
            <a:off x="0" y="0"/>
            <a:ext cx="9281180" cy="1028700"/>
          </a:xfrm>
          <a:prstGeom prst="rect">
            <a:avLst/>
          </a:prstGeom>
        </p:spPr>
      </p:pic>
      <p:sp>
        <p:nvSpPr>
          <p:cNvPr id="8" name="Title 1"/>
          <p:cNvSpPr txBox="1">
            <a:spLocks/>
          </p:cNvSpPr>
          <p:nvPr/>
        </p:nvSpPr>
        <p:spPr>
          <a:xfrm>
            <a:off x="556128" y="184318"/>
            <a:ext cx="8229600" cy="75406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yriad Pro"/>
                <a:ea typeface="+mj-ea"/>
                <a:cs typeface="+mj-cs"/>
              </a:defRPr>
            </a:lvl1pPr>
          </a:lstStyle>
          <a:p>
            <a:pPr algn="l"/>
            <a:r>
              <a:rPr lang="es-ES" sz="3200" b="1" dirty="0" smtClean="0">
                <a:solidFill>
                  <a:srgbClr val="EDA320"/>
                </a:solidFill>
              </a:rPr>
              <a:t>El costo de las plagas invasoras</a:t>
            </a:r>
            <a:r>
              <a:rPr lang="es-ES" sz="4000" b="1" baseline="30000" dirty="0" smtClean="0">
                <a:solidFill>
                  <a:srgbClr val="EDA320"/>
                </a:solidFill>
              </a:rPr>
              <a:t/>
            </a:r>
            <a:br>
              <a:rPr lang="es-ES" sz="4000" b="1" baseline="30000" dirty="0" smtClean="0">
                <a:solidFill>
                  <a:srgbClr val="EDA320"/>
                </a:solidFill>
              </a:rPr>
            </a:br>
            <a:endParaRPr lang="es-ES" sz="4000" dirty="0">
              <a:solidFill>
                <a:srgbClr val="EDA320"/>
              </a:solidFill>
            </a:endParaRPr>
          </a:p>
        </p:txBody>
      </p:sp>
      <p:pic>
        <p:nvPicPr>
          <p:cNvPr id="11" name="Picture 10"/>
          <p:cNvPicPr>
            <a:picLocks noChangeAspect="1"/>
          </p:cNvPicPr>
          <p:nvPr/>
        </p:nvPicPr>
        <p:blipFill>
          <a:blip r:embed="rId3"/>
          <a:stretch>
            <a:fillRect/>
          </a:stretch>
        </p:blipFill>
        <p:spPr>
          <a:xfrm>
            <a:off x="0" y="5923392"/>
            <a:ext cx="9194800" cy="939800"/>
          </a:xfrm>
          <a:prstGeom prst="rect">
            <a:avLst/>
          </a:prstGeom>
        </p:spPr>
      </p:pic>
    </p:spTree>
    <p:extLst>
      <p:ext uri="{BB962C8B-B14F-4D97-AF65-F5344CB8AC3E}">
        <p14:creationId xmlns:p14="http://schemas.microsoft.com/office/powerpoint/2010/main" val="23191148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Granjeros y agricultores</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8556475" cy="4627430"/>
          </a:xfrm>
          <a:prstGeom prst="rect">
            <a:avLst/>
          </a:prstGeom>
          <a:noFill/>
        </p:spPr>
        <p:txBody>
          <a:bodyPr wrap="square" rtlCol="0">
            <a:noAutofit/>
          </a:bodyPr>
          <a:lstStyle/>
          <a:p>
            <a:pPr marL="227013" lvl="0" indent="-227013">
              <a:spcAft>
                <a:spcPts val="600"/>
              </a:spcAft>
              <a:buFont typeface="Arial"/>
              <a:buChar char="•"/>
            </a:pPr>
            <a:r>
              <a:rPr lang="es-ES" sz="2000" b="1" dirty="0" smtClean="0">
                <a:latin typeface="Myriad Pro"/>
                <a:cs typeface="Myriad Pro"/>
              </a:rPr>
              <a:t>Aprenda</a:t>
            </a:r>
            <a:r>
              <a:rPr lang="es-ES" sz="2000" dirty="0" smtClean="0">
                <a:latin typeface="Myriad Pro"/>
                <a:cs typeface="Myriad Pro"/>
              </a:rPr>
              <a:t> a identificar a las especies invasoras en su área. </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Informe</a:t>
            </a:r>
            <a:r>
              <a:rPr lang="es-ES" sz="2000" dirty="0" smtClean="0">
                <a:latin typeface="Myriad Pro"/>
                <a:cs typeface="Myriad Pro"/>
              </a:rPr>
              <a:t> toda señal en </a:t>
            </a:r>
            <a:r>
              <a:rPr lang="es-ES" sz="2000" b="1" dirty="0" smtClean="0">
                <a:latin typeface="Myriad Pro"/>
                <a:cs typeface="Myriad Pro"/>
              </a:rPr>
              <a:t>HungryPests.com</a:t>
            </a:r>
            <a:r>
              <a:rPr lang="es-ES" sz="2000" dirty="0" smtClean="0">
                <a:latin typeface="Myriad Pro"/>
                <a:cs typeface="Myriad Pro"/>
              </a:rPr>
              <a:t>. Mientras más temprano se detectan las especies invasoras, más fácil y económico es su control. </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Limpie</a:t>
            </a:r>
            <a:r>
              <a:rPr lang="es-ES" sz="2000" dirty="0" smtClean="0">
                <a:latin typeface="Myriad Pro"/>
                <a:cs typeface="Myriad Pro"/>
              </a:rPr>
              <a:t> sus botas, ropa, caja de camión, gomas y equipo de cosecha luego de trabajar en un área para asegurarse de no propagar semillas, insectos o esporas a otra área. </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Asegúrese</a:t>
            </a:r>
            <a:r>
              <a:rPr lang="es-ES" sz="2000" dirty="0" smtClean="0">
                <a:latin typeface="Myriad Pro"/>
                <a:cs typeface="Myriad Pro"/>
              </a:rPr>
              <a:t> de controlar las plantas invasoras en las cercas, las acequias y demás áreas adyacentes a los terrenos de cultivo.</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Use</a:t>
            </a:r>
            <a:r>
              <a:rPr lang="es-ES" sz="2000" dirty="0" smtClean="0">
                <a:latin typeface="Myriad Pro"/>
                <a:cs typeface="Myriad Pro"/>
              </a:rPr>
              <a:t> alimento y heno sin malezas para sus animales.</a:t>
            </a:r>
            <a:endParaRPr lang="es-ES" sz="20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 calcmode="lin" valueType="num">
                                      <p:cBhvr additive="base">
                                        <p:cTn id="2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anim calcmode="lin" valueType="num">
                                      <p:cBhvr additive="base">
                                        <p:cTn id="2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Leñadores y guardas forestales</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8556475" cy="4627430"/>
          </a:xfrm>
          <a:prstGeom prst="rect">
            <a:avLst/>
          </a:prstGeom>
          <a:noFill/>
        </p:spPr>
        <p:txBody>
          <a:bodyPr wrap="square" rtlCol="0">
            <a:noAutofit/>
          </a:bodyPr>
          <a:lstStyle/>
          <a:p>
            <a:pPr marL="227013" lvl="0" indent="-227013">
              <a:spcAft>
                <a:spcPts val="600"/>
              </a:spcAft>
              <a:buFont typeface="Arial"/>
              <a:buChar char="•"/>
            </a:pPr>
            <a:r>
              <a:rPr lang="es-ES" sz="2000" b="1" dirty="0" smtClean="0">
                <a:latin typeface="Myriad Pro"/>
                <a:cs typeface="Myriad Pro"/>
              </a:rPr>
              <a:t>Aprenda</a:t>
            </a:r>
            <a:r>
              <a:rPr lang="es-ES" sz="2000" dirty="0" smtClean="0">
                <a:latin typeface="Myriad Pro"/>
                <a:cs typeface="Myriad Pro"/>
              </a:rPr>
              <a:t> a identificar a las especies invasoras en su área. </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Informe</a:t>
            </a:r>
            <a:r>
              <a:rPr lang="es-ES" sz="2000" dirty="0" smtClean="0">
                <a:latin typeface="Myriad Pro"/>
                <a:cs typeface="Myriad Pro"/>
              </a:rPr>
              <a:t> toda señal en </a:t>
            </a:r>
            <a:r>
              <a:rPr lang="es-ES" sz="2000" b="1" dirty="0" smtClean="0">
                <a:latin typeface="Myriad Pro"/>
                <a:cs typeface="Myriad Pro"/>
              </a:rPr>
              <a:t>HungryPests.com</a:t>
            </a:r>
            <a:r>
              <a:rPr lang="es-ES" sz="2000" dirty="0" smtClean="0">
                <a:latin typeface="Myriad Pro"/>
                <a:cs typeface="Myriad Pro"/>
              </a:rPr>
              <a:t>. Mientras más temprano se detectan las especies invasoras, más fácil y económico es su control.</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Controle</a:t>
            </a:r>
            <a:r>
              <a:rPr lang="es-ES" sz="2000" dirty="0" smtClean="0">
                <a:latin typeface="Myriad Pro"/>
                <a:cs typeface="Myriad Pro"/>
              </a:rPr>
              <a:t> las especies invasoras antes del comienzo de las actividades de cosecha (incluido rastrillar la paja de pino). Las plantas invasoras se propagan rápidamente luego de un disturbio. Reducir la población antes de alterarla es la mejor defensa. </a:t>
            </a:r>
          </a:p>
          <a:p>
            <a:pPr lvl="0">
              <a:spcAft>
                <a:spcPts val="600"/>
              </a:spcAft>
            </a:pPr>
            <a:r>
              <a:rPr lang="es-ES" sz="2000" dirty="0" smtClean="0">
                <a:latin typeface="Myriad Pro"/>
                <a:cs typeface="Myriad Pro"/>
              </a:rPr>
              <a:t> </a:t>
            </a:r>
          </a:p>
          <a:p>
            <a:pPr marL="227013" lvl="0" indent="-227013">
              <a:spcAft>
                <a:spcPts val="600"/>
              </a:spcAft>
              <a:buFont typeface="Arial"/>
              <a:buChar char="•"/>
            </a:pPr>
            <a:r>
              <a:rPr lang="es-ES" sz="2000" b="1" dirty="0" smtClean="0">
                <a:latin typeface="Myriad Pro"/>
                <a:cs typeface="Myriad Pro"/>
              </a:rPr>
              <a:t>Limpie</a:t>
            </a:r>
            <a:r>
              <a:rPr lang="es-ES" sz="2000" dirty="0" smtClean="0">
                <a:latin typeface="Myriad Pro"/>
                <a:cs typeface="Myriad Pro"/>
              </a:rPr>
              <a:t> sus botas, ropa, caja de camión, gomas y equipo de cosecha luego de trabajar en un área para asegurarse de no propagar semillas, insectos o esporas a otra área.</a:t>
            </a:r>
            <a:endParaRPr lang="es-ES" sz="20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82100" cy="1028700"/>
          </a:xfrm>
          <a:prstGeom prst="rect">
            <a:avLst/>
          </a:prstGeom>
        </p:spPr>
      </p:pic>
      <p:sp>
        <p:nvSpPr>
          <p:cNvPr id="5"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Proveedores comerciales</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sp>
        <p:nvSpPr>
          <p:cNvPr id="7" name="TextBox 6"/>
          <p:cNvSpPr txBox="1"/>
          <p:nvPr/>
        </p:nvSpPr>
        <p:spPr>
          <a:xfrm>
            <a:off x="457201" y="1115804"/>
            <a:ext cx="8556475" cy="4627430"/>
          </a:xfrm>
          <a:prstGeom prst="rect">
            <a:avLst/>
          </a:prstGeom>
          <a:noFill/>
        </p:spPr>
        <p:txBody>
          <a:bodyPr wrap="square" rtlCol="0">
            <a:noAutofit/>
          </a:bodyPr>
          <a:lstStyle/>
          <a:p>
            <a:pPr marL="227013" lvl="0" indent="-227013">
              <a:spcAft>
                <a:spcPts val="600"/>
              </a:spcAft>
              <a:buFont typeface="Arial"/>
              <a:buChar char="•"/>
            </a:pPr>
            <a:r>
              <a:rPr lang="es-ES" sz="2400" b="1" dirty="0" smtClean="0">
                <a:latin typeface="Myriad Pro"/>
                <a:cs typeface="Myriad Pro"/>
              </a:rPr>
              <a:t>Nunca traiga </a:t>
            </a:r>
            <a:r>
              <a:rPr lang="es-ES" sz="2400" dirty="0" smtClean="0">
                <a:latin typeface="Myriad Pro"/>
                <a:cs typeface="Myriad Pro"/>
              </a:rPr>
              <a:t>plantas de viveros</a:t>
            </a:r>
            <a:r>
              <a:rPr lang="es-ES" sz="2400" smtClean="0">
                <a:latin typeface="Myriad Pro"/>
                <a:cs typeface="Myriad Pro"/>
              </a:rPr>
              <a:t>, esquejes </a:t>
            </a:r>
            <a:r>
              <a:rPr lang="es-ES" sz="2400" dirty="0" smtClean="0">
                <a:latin typeface="Myriad Pro"/>
                <a:cs typeface="Myriad Pro"/>
              </a:rPr>
              <a:t>o abejas al país, </a:t>
            </a:r>
            <a:br>
              <a:rPr lang="es-ES" sz="2400" dirty="0" smtClean="0">
                <a:latin typeface="Myriad Pro"/>
                <a:cs typeface="Myriad Pro"/>
              </a:rPr>
            </a:br>
            <a:r>
              <a:rPr lang="es-ES" sz="2400" dirty="0" smtClean="0">
                <a:latin typeface="Myriad Pro"/>
                <a:cs typeface="Myriad Pro"/>
              </a:rPr>
              <a:t>a menos que tenga un permiso del USDA y cumpla con todos los requisitos del permiso. Hacer lo anterior podría permitir la entrada de plagas y enfermedades devastadoras.</a:t>
            </a:r>
          </a:p>
          <a:p>
            <a:pPr lvl="0">
              <a:spcAft>
                <a:spcPts val="600"/>
              </a:spcAft>
            </a:pPr>
            <a:r>
              <a:rPr lang="es-ES" sz="800" dirty="0" smtClean="0">
                <a:latin typeface="Myriad Pro"/>
                <a:cs typeface="Myriad Pro"/>
              </a:rPr>
              <a:t> </a:t>
            </a:r>
          </a:p>
          <a:p>
            <a:pPr marL="227013" indent="-227013">
              <a:spcAft>
                <a:spcPts val="600"/>
              </a:spcAft>
              <a:buFont typeface="Arial"/>
              <a:buChar char="•"/>
            </a:pPr>
            <a:r>
              <a:rPr lang="es-ES" sz="2400" b="1" dirty="0" smtClean="0">
                <a:latin typeface="Myriad Pro"/>
                <a:cs typeface="Myriad Pro"/>
              </a:rPr>
              <a:t>Aprenda</a:t>
            </a:r>
            <a:r>
              <a:rPr lang="es-ES" sz="2400" dirty="0" smtClean="0">
                <a:latin typeface="Myriad Pro"/>
                <a:cs typeface="Myriad Pro"/>
              </a:rPr>
              <a:t> cómo solicitar un permiso para importar plantas en </a:t>
            </a:r>
            <a:r>
              <a:rPr lang="es-ES" sz="2400" b="1" dirty="0" smtClean="0">
                <a:latin typeface="Myriad Pro"/>
                <a:cs typeface="Myriad Pro"/>
              </a:rPr>
              <a:t>www.aphis.usda.gov/plant_health/permits</a:t>
            </a:r>
            <a:endParaRPr lang="es-ES" sz="2400" dirty="0" smtClean="0">
              <a:latin typeface="Myriad Pro"/>
              <a:cs typeface="Myriad Pro"/>
            </a:endParaRPr>
          </a:p>
          <a:p>
            <a:pPr lvl="0">
              <a:spcAft>
                <a:spcPts val="600"/>
              </a:spcAft>
            </a:pPr>
            <a:r>
              <a:rPr lang="es-ES" sz="800" dirty="0" smtClean="0">
                <a:latin typeface="Myriad Pro"/>
                <a:cs typeface="Myriad Pro"/>
              </a:rPr>
              <a:t> </a:t>
            </a:r>
          </a:p>
          <a:p>
            <a:pPr marL="227013" lvl="0" indent="-227013">
              <a:spcAft>
                <a:spcPts val="600"/>
              </a:spcAft>
              <a:buFont typeface="Arial"/>
              <a:buChar char="•"/>
            </a:pPr>
            <a:r>
              <a:rPr lang="es-ES" sz="2400" dirty="0" smtClean="0">
                <a:latin typeface="Myriad Pro"/>
                <a:cs typeface="Myriad Pro"/>
              </a:rPr>
              <a:t>En caso de sospecha de contrabando agrícola, </a:t>
            </a:r>
            <a:r>
              <a:rPr lang="es-ES" sz="2400" b="1" dirty="0" smtClean="0">
                <a:latin typeface="Myriad Pro"/>
                <a:cs typeface="Myriad Pro"/>
              </a:rPr>
              <a:t>llame </a:t>
            </a:r>
            <a:r>
              <a:rPr lang="es-ES" sz="2400" dirty="0" smtClean="0">
                <a:latin typeface="Myriad Pro"/>
                <a:cs typeface="Myriad Pro"/>
              </a:rPr>
              <a:t>a la </a:t>
            </a:r>
            <a:br>
              <a:rPr lang="es-ES" sz="2400" dirty="0" smtClean="0">
                <a:latin typeface="Myriad Pro"/>
                <a:cs typeface="Myriad Pro"/>
              </a:rPr>
            </a:br>
            <a:r>
              <a:rPr lang="es-ES" sz="2400" dirty="0" smtClean="0">
                <a:latin typeface="Myriad Pro"/>
                <a:cs typeface="Myriad Pro"/>
              </a:rPr>
              <a:t>Unidad de Prohibición de Contrabando y Cumplimiento Comercial del USDA al</a:t>
            </a:r>
            <a:r>
              <a:rPr lang="es-ES" sz="2800" dirty="0">
                <a:latin typeface="Myriad Pro"/>
                <a:cs typeface="Myriad Pro"/>
              </a:rPr>
              <a:t> </a:t>
            </a:r>
            <a:r>
              <a:rPr lang="es-ES" sz="2800" b="1" dirty="0" smtClean="0">
                <a:latin typeface="Myriad Pro"/>
                <a:cs typeface="Myriad Pro"/>
              </a:rPr>
              <a:t>(800) 877-3835</a:t>
            </a:r>
            <a:r>
              <a:rPr lang="es-ES" sz="2400" dirty="0" smtClean="0">
                <a:latin typeface="Myriad Pro"/>
                <a:cs typeface="Myriad Pro"/>
              </a:rPr>
              <a:t>.</a:t>
            </a:r>
            <a:endParaRPr lang="es-ES" sz="2400" dirty="0">
              <a:latin typeface="Myriad Pro"/>
              <a:cs typeface="Myriad Pro"/>
            </a:endParaRPr>
          </a:p>
        </p:txBody>
      </p:sp>
      <p:pic>
        <p:nvPicPr>
          <p:cNvPr id="8" name="Picture 7"/>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8363" y="0"/>
            <a:ext cx="5499100" cy="6858000"/>
          </a:xfrm>
          <a:prstGeom prst="rect">
            <a:avLst/>
          </a:prstGeom>
        </p:spPr>
      </p:pic>
      <p:pic>
        <p:nvPicPr>
          <p:cNvPr id="6" name="Picture 5"/>
          <p:cNvPicPr>
            <a:picLocks noChangeAspect="1"/>
          </p:cNvPicPr>
          <p:nvPr/>
        </p:nvPicPr>
        <p:blipFill>
          <a:blip r:embed="rId3"/>
          <a:stretch>
            <a:fillRect/>
          </a:stretch>
        </p:blipFill>
        <p:spPr>
          <a:xfrm>
            <a:off x="413416" y="453234"/>
            <a:ext cx="4699000" cy="2527300"/>
          </a:xfrm>
          <a:prstGeom prst="rect">
            <a:avLst/>
          </a:prstGeom>
        </p:spPr>
      </p:pic>
      <p:pic>
        <p:nvPicPr>
          <p:cNvPr id="8" name="Picture 7"/>
          <p:cNvPicPr>
            <a:picLocks noChangeAspect="1"/>
          </p:cNvPicPr>
          <p:nvPr/>
        </p:nvPicPr>
        <p:blipFill>
          <a:blip r:embed="rId4"/>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55043" cy="1028700"/>
          </a:xfrm>
          <a:prstGeom prst="rect">
            <a:avLst/>
          </a:prstGeom>
        </p:spPr>
      </p:pic>
      <p:sp>
        <p:nvSpPr>
          <p:cNvPr id="6"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Para más información, visite:</a:t>
            </a:r>
            <a:r>
              <a:rPr lang="es-ES" sz="3200" b="1" baseline="30000" dirty="0" smtClean="0">
                <a:solidFill>
                  <a:srgbClr val="EDA320"/>
                </a:solidFill>
              </a:rPr>
              <a:t/>
            </a:r>
            <a:br>
              <a:rPr lang="es-ES" sz="3200" b="1" baseline="30000" dirty="0" smtClean="0">
                <a:solidFill>
                  <a:srgbClr val="EDA320"/>
                </a:solidFill>
              </a:rPr>
            </a:br>
            <a:endParaRPr lang="es-ES" sz="3200" b="1" dirty="0">
              <a:solidFill>
                <a:srgbClr val="EDA320"/>
              </a:solidFill>
            </a:endParaRPr>
          </a:p>
        </p:txBody>
      </p:sp>
      <p:pic>
        <p:nvPicPr>
          <p:cNvPr id="9" name="Picture 8"/>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387163" y="1656653"/>
            <a:ext cx="6121400" cy="2971800"/>
          </a:xfrm>
          <a:prstGeom prst="rect">
            <a:avLst/>
          </a:prstGeom>
          <a:ln>
            <a:noFill/>
          </a:ln>
        </p:spPr>
      </p:pic>
      <p:pic>
        <p:nvPicPr>
          <p:cNvPr id="8" name="Picture 7"/>
          <p:cNvPicPr>
            <a:picLocks noChangeAspect="1"/>
          </p:cNvPicPr>
          <p:nvPr/>
        </p:nvPicPr>
        <p:blipFill>
          <a:blip r:embed="rId4"/>
          <a:stretch>
            <a:fillRect/>
          </a:stretch>
        </p:blipFill>
        <p:spPr>
          <a:xfrm>
            <a:off x="0" y="5923392"/>
            <a:ext cx="9144000" cy="934608"/>
          </a:xfrm>
          <a:prstGeom prst="rect">
            <a:avLst/>
          </a:prstGeom>
        </p:spPr>
      </p:pic>
    </p:spTree>
    <p:extLst>
      <p:ext uri="{BB962C8B-B14F-4D97-AF65-F5344CB8AC3E}">
        <p14:creationId xmlns:p14="http://schemas.microsoft.com/office/powerpoint/2010/main" val="4746556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265502" cy="1028700"/>
          </a:xfrm>
          <a:prstGeom prst="rect">
            <a:avLst/>
          </a:prstGeom>
        </p:spPr>
      </p:pic>
      <p:sp>
        <p:nvSpPr>
          <p:cNvPr id="9" name="Title 1"/>
          <p:cNvSpPr>
            <a:spLocks noGrp="1"/>
          </p:cNvSpPr>
          <p:nvPr>
            <p:ph type="title"/>
          </p:nvPr>
        </p:nvSpPr>
        <p:spPr>
          <a:xfrm>
            <a:off x="403728" y="173038"/>
            <a:ext cx="8229600" cy="754062"/>
          </a:xfrm>
        </p:spPr>
        <p:txBody>
          <a:bodyPr anchor="t">
            <a:noAutofit/>
          </a:bodyPr>
          <a:lstStyle/>
          <a:p>
            <a:pPr algn="l"/>
            <a:r>
              <a:rPr lang="es-ES" sz="3200" b="1" dirty="0" smtClean="0">
                <a:solidFill>
                  <a:srgbClr val="EDA320"/>
                </a:solidFill>
              </a:rPr>
              <a:t>El costo de las plagas invasoras</a:t>
            </a:r>
            <a:r>
              <a:rPr lang="es-ES" sz="4000" b="1" baseline="30000" dirty="0" smtClean="0">
                <a:solidFill>
                  <a:srgbClr val="EDA320"/>
                </a:solidFill>
              </a:rPr>
              <a:t/>
            </a:r>
            <a:br>
              <a:rPr lang="es-ES" sz="4000" b="1" baseline="30000" dirty="0" smtClean="0">
                <a:solidFill>
                  <a:srgbClr val="EDA320"/>
                </a:solidFill>
              </a:rPr>
            </a:br>
            <a:endParaRPr lang="es-ES" sz="4000" dirty="0">
              <a:solidFill>
                <a:srgbClr val="EDA320"/>
              </a:solidFill>
            </a:endParaRPr>
          </a:p>
        </p:txBody>
      </p:sp>
      <p:sp>
        <p:nvSpPr>
          <p:cNvPr id="10" name="TextBox 9"/>
          <p:cNvSpPr txBox="1"/>
          <p:nvPr/>
        </p:nvSpPr>
        <p:spPr>
          <a:xfrm>
            <a:off x="457201" y="1711644"/>
            <a:ext cx="8229600" cy="4893647"/>
          </a:xfrm>
          <a:prstGeom prst="rect">
            <a:avLst/>
          </a:prstGeom>
          <a:noFill/>
        </p:spPr>
        <p:txBody>
          <a:bodyPr wrap="square" rtlCol="0">
            <a:noAutofit/>
          </a:bodyPr>
          <a:lstStyle/>
          <a:p>
            <a:pPr lvl="0">
              <a:spcAft>
                <a:spcPts val="600"/>
              </a:spcAft>
              <a:buSzPct val="100000"/>
            </a:pPr>
            <a:r>
              <a:rPr lang="es-ES" sz="2400" dirty="0" smtClean="0">
                <a:latin typeface="Myriad Pro"/>
                <a:cs typeface="Myriad Pro"/>
              </a:rPr>
              <a:t>Las plagas invasoras amenazan los trabajos agrícolas y aumentan el precio de los alimentos al:</a:t>
            </a:r>
          </a:p>
          <a:p>
            <a:pPr marL="685800" lvl="1" indent="-457200" defTabSz="231775">
              <a:spcAft>
                <a:spcPts val="600"/>
              </a:spcAft>
              <a:buFont typeface="Arial"/>
              <a:buChar char="•"/>
            </a:pPr>
            <a:r>
              <a:rPr lang="es-ES" sz="2400" dirty="0" smtClean="0">
                <a:latin typeface="Myriad Pro"/>
                <a:cs typeface="Myriad Pro"/>
              </a:rPr>
              <a:t>Dañar los cultivos.</a:t>
            </a:r>
          </a:p>
          <a:p>
            <a:pPr marL="685800" lvl="1" indent="-457200" defTabSz="231775">
              <a:spcAft>
                <a:spcPts val="600"/>
              </a:spcAft>
              <a:buFont typeface="Arial"/>
              <a:buChar char="•"/>
            </a:pPr>
            <a:r>
              <a:rPr lang="es-ES" sz="2400" dirty="0" smtClean="0">
                <a:latin typeface="Myriad Pro"/>
                <a:cs typeface="Myriad Pro"/>
              </a:rPr>
              <a:t>Costarle millones de dólares en tratamientos a </a:t>
            </a:r>
            <a:br>
              <a:rPr lang="es-ES" sz="2400" dirty="0" smtClean="0">
                <a:latin typeface="Myriad Pro"/>
                <a:cs typeface="Myriad Pro"/>
              </a:rPr>
            </a:br>
            <a:r>
              <a:rPr lang="es-ES" sz="2400" dirty="0" smtClean="0">
                <a:latin typeface="Myriad Pro"/>
                <a:cs typeface="Myriad Pro"/>
              </a:rPr>
              <a:t>los agricultores y las agencias gubernamentales </a:t>
            </a:r>
            <a:br>
              <a:rPr lang="es-ES" sz="2400" dirty="0" smtClean="0">
                <a:latin typeface="Myriad Pro"/>
                <a:cs typeface="Myriad Pro"/>
              </a:rPr>
            </a:br>
            <a:r>
              <a:rPr lang="es-ES" sz="2400" dirty="0" smtClean="0">
                <a:latin typeface="Myriad Pro"/>
                <a:cs typeface="Myriad Pro"/>
              </a:rPr>
              <a:t>a todos los niveles.</a:t>
            </a:r>
          </a:p>
          <a:p>
            <a:pPr marL="685800" lvl="1" indent="-457200" defTabSz="231775">
              <a:spcAft>
                <a:spcPts val="600"/>
              </a:spcAft>
              <a:buFont typeface="Arial"/>
              <a:buChar char="•"/>
            </a:pPr>
            <a:r>
              <a:rPr lang="es-ES" sz="2400" dirty="0" smtClean="0">
                <a:latin typeface="Myriad Pro"/>
                <a:cs typeface="Myriad Pro"/>
              </a:rPr>
              <a:t>Cerrarle los mercados extranjeros a los productos estadounidenses de las áreas afectadas.</a:t>
            </a:r>
          </a:p>
          <a:p>
            <a:pPr>
              <a:spcAft>
                <a:spcPts val="600"/>
              </a:spcAft>
            </a:pPr>
            <a:endParaRPr lang="es-ES" sz="2400" dirty="0">
              <a:latin typeface="Myriad Pro"/>
              <a:cs typeface="Myriad Pro"/>
            </a:endParaRPr>
          </a:p>
        </p:txBody>
      </p:sp>
      <p:pic>
        <p:nvPicPr>
          <p:cNvPr id="12" name="Picture 11"/>
          <p:cNvPicPr>
            <a:picLocks noChangeAspect="1"/>
          </p:cNvPicPr>
          <p:nvPr/>
        </p:nvPicPr>
        <p:blipFill>
          <a:blip r:embed="rId3"/>
          <a:stretch>
            <a:fillRect/>
          </a:stretch>
        </p:blipFill>
        <p:spPr>
          <a:xfrm>
            <a:off x="0" y="5923392"/>
            <a:ext cx="9194800" cy="939800"/>
          </a:xfrm>
          <a:prstGeom prst="rect">
            <a:avLst/>
          </a:prstGeom>
        </p:spPr>
      </p:pic>
    </p:spTree>
    <p:extLst>
      <p:ext uri="{BB962C8B-B14F-4D97-AF65-F5344CB8AC3E}">
        <p14:creationId xmlns:p14="http://schemas.microsoft.com/office/powerpoint/2010/main" val="3698936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7159" y="1778000"/>
            <a:ext cx="6622774" cy="2062103"/>
          </a:xfrm>
          <a:prstGeom prst="rect">
            <a:avLst/>
          </a:prstGeom>
          <a:noFill/>
        </p:spPr>
        <p:txBody>
          <a:bodyPr wrap="square" rtlCol="0">
            <a:spAutoFit/>
          </a:bodyPr>
          <a:lstStyle/>
          <a:p>
            <a:r>
              <a:rPr lang="es-ES" sz="3200" b="1" dirty="0" smtClean="0">
                <a:latin typeface="Myriad Pro"/>
                <a:cs typeface="Myriad Pro"/>
              </a:rPr>
              <a:t>En el mercado internacional, </a:t>
            </a:r>
            <a:r>
              <a:rPr lang="es-ES" sz="3200" dirty="0" smtClean="0">
                <a:latin typeface="Myriad Pro"/>
                <a:cs typeface="Myriad Pro"/>
              </a:rPr>
              <a:t>el volumen del comercio aumenta las posibilidades de entrada de estos invasores a nuestro país. </a:t>
            </a:r>
            <a:endParaRPr lang="es-ES" sz="3200" dirty="0">
              <a:latin typeface="Myriad Pro"/>
              <a:cs typeface="Myriad Pro"/>
            </a:endParaRPr>
          </a:p>
        </p:txBody>
      </p:sp>
      <p:pic>
        <p:nvPicPr>
          <p:cNvPr id="8" name="Picture 7"/>
          <p:cNvPicPr>
            <a:picLocks noChangeAspect="1"/>
          </p:cNvPicPr>
          <p:nvPr/>
        </p:nvPicPr>
        <p:blipFill>
          <a:blip r:embed="rId2"/>
          <a:stretch>
            <a:fillRect/>
          </a:stretch>
        </p:blipFill>
        <p:spPr>
          <a:xfrm>
            <a:off x="0"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1564" y="1279460"/>
            <a:ext cx="8231938" cy="3539430"/>
          </a:xfrm>
          <a:prstGeom prst="rect">
            <a:avLst/>
          </a:prstGeom>
          <a:noFill/>
        </p:spPr>
        <p:txBody>
          <a:bodyPr wrap="square" rtlCol="0">
            <a:spAutoFit/>
          </a:bodyPr>
          <a:lstStyle/>
          <a:p>
            <a:r>
              <a:rPr lang="es-ES" sz="3200" dirty="0" smtClean="0">
                <a:latin typeface="Myriad Pro"/>
                <a:cs typeface="Myriad Pro"/>
              </a:rPr>
              <a:t>Mantener a estas plagas y enfermedades fuera del país es </a:t>
            </a:r>
            <a:r>
              <a:rPr lang="es-ES" sz="3200" b="1" i="1" dirty="0" smtClean="0">
                <a:latin typeface="Myriad Pro"/>
                <a:cs typeface="Myriad Pro"/>
              </a:rPr>
              <a:t>la primera prioridad </a:t>
            </a:r>
            <a:r>
              <a:rPr lang="es-ES" sz="3200" dirty="0" smtClean="0">
                <a:latin typeface="Myriad Pro"/>
                <a:cs typeface="Myriad Pro"/>
              </a:rPr>
              <a:t>del </a:t>
            </a:r>
            <a:r>
              <a:rPr lang="es-ES" sz="3200" b="1" dirty="0" smtClean="0">
                <a:latin typeface="Myriad Pro"/>
                <a:cs typeface="Myriad Pro"/>
              </a:rPr>
              <a:t>Servicio de Inspección Sanitaria de Animales y Plantas (APHIS, en inglés) del Departamento de Agricultura de EEUU</a:t>
            </a:r>
            <a:r>
              <a:rPr lang="es-ES" sz="3200" dirty="0" smtClean="0">
                <a:latin typeface="Myriad Pro"/>
                <a:cs typeface="Myriad Pro"/>
              </a:rPr>
              <a:t> y la razón por la que creamos este programa de educación. </a:t>
            </a:r>
            <a:endParaRPr lang="es-ES" sz="3200" dirty="0">
              <a:latin typeface="Myriad Pro"/>
              <a:cs typeface="Myriad Pro"/>
            </a:endParaRPr>
          </a:p>
        </p:txBody>
      </p:sp>
      <p:pic>
        <p:nvPicPr>
          <p:cNvPr id="8" name="Picture 7"/>
          <p:cNvPicPr>
            <a:picLocks noChangeAspect="1"/>
          </p:cNvPicPr>
          <p:nvPr/>
        </p:nvPicPr>
        <p:blipFill>
          <a:blip r:embed="rId2"/>
          <a:stretch>
            <a:fillRect/>
          </a:stretch>
        </p:blipFill>
        <p:spPr>
          <a:xfrm>
            <a:off x="0"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820" y="0"/>
            <a:ext cx="9169908" cy="6867652"/>
          </a:xfrm>
          <a:prstGeom prst="rect">
            <a:avLst/>
          </a:prstGeom>
        </p:spPr>
      </p:pic>
      <p:pic>
        <p:nvPicPr>
          <p:cNvPr id="6" name="Picture 5"/>
          <p:cNvPicPr>
            <a:picLocks noChangeAspect="1"/>
          </p:cNvPicPr>
          <p:nvPr/>
        </p:nvPicPr>
        <p:blipFill>
          <a:blip r:embed="rId3"/>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7311" y="1858212"/>
            <a:ext cx="6077028" cy="2554545"/>
          </a:xfrm>
          <a:prstGeom prst="rect">
            <a:avLst/>
          </a:prstGeom>
          <a:noFill/>
        </p:spPr>
        <p:txBody>
          <a:bodyPr wrap="square" rtlCol="0">
            <a:spAutoFit/>
          </a:bodyPr>
          <a:lstStyle/>
          <a:p>
            <a:r>
              <a:rPr lang="es-ES" sz="3200" dirty="0" smtClean="0">
                <a:latin typeface="Myriad Pro"/>
                <a:cs typeface="Myriad Pro"/>
              </a:rPr>
              <a:t>¿Cuán dañinas son las plagas invasoras para las tierras agrícolas y los ecosistemas naturales </a:t>
            </a:r>
            <a:br>
              <a:rPr lang="es-ES" sz="3200" dirty="0" smtClean="0">
                <a:latin typeface="Myriad Pro"/>
                <a:cs typeface="Myriad Pro"/>
              </a:rPr>
            </a:br>
            <a:r>
              <a:rPr lang="es-ES" sz="3200" dirty="0" smtClean="0">
                <a:latin typeface="Myriad Pro"/>
                <a:cs typeface="Myriad Pro"/>
              </a:rPr>
              <a:t>de EEUU? </a:t>
            </a:r>
            <a:endParaRPr lang="es-ES" sz="3200" dirty="0">
              <a:latin typeface="Myriad Pro"/>
              <a:cs typeface="Myriad Pro"/>
            </a:endParaRPr>
          </a:p>
        </p:txBody>
      </p:sp>
      <p:pic>
        <p:nvPicPr>
          <p:cNvPr id="6" name="Picture 5"/>
          <p:cNvPicPr>
            <a:picLocks noChangeAspect="1"/>
          </p:cNvPicPr>
          <p:nvPr/>
        </p:nvPicPr>
        <p:blipFill>
          <a:blip r:embed="rId2"/>
          <a:stretch>
            <a:fillRect/>
          </a:stretch>
        </p:blipFill>
        <p:spPr>
          <a:xfrm>
            <a:off x="-13955" y="5923392"/>
            <a:ext cx="9194800" cy="93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2299</TotalTime>
  <Words>1908</Words>
  <Application>Microsoft Macintosh PowerPoint</Application>
  <PresentationFormat>On-screen Show (4:3)</PresentationFormat>
  <Paragraphs>200</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The Cost of Invasive Pests </vt:lpstr>
      <vt:lpstr>El costo de las plagas invasoras </vt:lpstr>
      <vt:lpstr>PowerPoint Presentation</vt:lpstr>
      <vt:lpstr>PowerPoint Presentation</vt:lpstr>
      <vt:lpstr>PowerPoint Presentation</vt:lpstr>
      <vt:lpstr>PowerPoint Presentation</vt:lpstr>
      <vt:lpstr>Plagas invasoras  </vt:lpstr>
      <vt:lpstr>Las plagas hambrientas afectan  su vida directamente</vt:lpstr>
      <vt:lpstr>¿Cómo llegan aquí?  </vt:lpstr>
      <vt:lpstr>PowerPoint Presentation</vt:lpstr>
      <vt:lpstr>Las plagas hambrientas se esconden  </vt:lpstr>
      <vt:lpstr>Las plagas hambrientas se esconden  </vt:lpstr>
      <vt:lpstr>PowerPoint Presentation</vt:lpstr>
      <vt:lpstr>La protección de EEUU en contra de las especies invasoras</vt:lpstr>
      <vt:lpstr>La protección de EEUU en contra de las especies invasoras</vt:lpstr>
      <vt:lpstr>¿Cómo cumplimos con esta compleja misión?</vt:lpstr>
      <vt:lpstr>¿Cómo cumplimos con esta compleja misión?</vt:lpstr>
      <vt:lpstr>¿Cómo cumplimos con esta compleja misión?</vt:lpstr>
      <vt:lpstr>PowerPoint Presentation</vt:lpstr>
      <vt:lpstr>PowerPoint Presentation</vt:lpstr>
      <vt:lpstr>Ahora hablemos de usted …  </vt:lpstr>
      <vt:lpstr>Detenga las plagas hambrientas </vt:lpstr>
      <vt:lpstr>Compre leña local; encienda leña local </vt:lpstr>
      <vt:lpstr>Siembre con cuidado </vt:lpstr>
      <vt:lpstr>Tenga cuidado al mover las plantas y los productos</vt:lpstr>
      <vt:lpstr>Coopere </vt:lpstr>
      <vt:lpstr>Manténgalo limpio </vt:lpstr>
      <vt:lpstr>Aprenda a identificarlas </vt:lpstr>
      <vt:lpstr>Provea la información </vt:lpstr>
      <vt:lpstr>Entusiastas de actividades al aire libre </vt:lpstr>
      <vt:lpstr>Cazadores </vt:lpstr>
      <vt:lpstr>Amantes de la jardinería </vt:lpstr>
      <vt:lpstr>Amantes de la jardinería </vt:lpstr>
      <vt:lpstr>Observadores de aves </vt:lpstr>
      <vt:lpstr>Viajeros al extranjero </vt:lpstr>
      <vt:lpstr>Viajeros al extranjero  </vt:lpstr>
      <vt:lpstr>Granjeros y agricultores </vt:lpstr>
      <vt:lpstr>Leñadores y guardas forestales </vt:lpstr>
      <vt:lpstr>Proveedores comerciales </vt:lpstr>
      <vt:lpstr>PowerPoint Presentation</vt:lpstr>
      <vt:lpstr>Para más información, visite: </vt:lpstr>
    </vt:vector>
  </TitlesOfParts>
  <Company>Lamar-Smith Graphics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Karen  Smith</dc:creator>
  <cp:lastModifiedBy>Pia Batman</cp:lastModifiedBy>
  <cp:revision>173</cp:revision>
  <dcterms:created xsi:type="dcterms:W3CDTF">2012-04-20T19:09:48Z</dcterms:created>
  <dcterms:modified xsi:type="dcterms:W3CDTF">2012-09-04T19:13:32Z</dcterms:modified>
</cp:coreProperties>
</file>