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7" r:id="rId4"/>
    <p:sldId id="307" r:id="rId5"/>
    <p:sldId id="306" r:id="rId6"/>
    <p:sldId id="262" r:id="rId7"/>
    <p:sldId id="276" r:id="rId8"/>
    <p:sldId id="260" r:id="rId9"/>
    <p:sldId id="264" r:id="rId10"/>
    <p:sldId id="265" r:id="rId11"/>
    <p:sldId id="266" r:id="rId12"/>
    <p:sldId id="268" r:id="rId13"/>
    <p:sldId id="267" r:id="rId14"/>
    <p:sldId id="269" r:id="rId15"/>
    <p:sldId id="311" r:id="rId16"/>
    <p:sldId id="270" r:id="rId17"/>
    <p:sldId id="271" r:id="rId18"/>
    <p:sldId id="272" r:id="rId19"/>
    <p:sldId id="274" r:id="rId20"/>
    <p:sldId id="303" r:id="rId21"/>
    <p:sldId id="304" r:id="rId22"/>
    <p:sldId id="278" r:id="rId23"/>
    <p:sldId id="305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enthal, Gregory J - APHIS" initials="RGJ-A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>
        <p:scale>
          <a:sx n="81" d="100"/>
          <a:sy n="81" d="100"/>
        </p:scale>
        <p:origin x="-1248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9943-CC89-8549-8D8F-8E50789BE8DF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B4B8-655E-034A-A083-FB90DA869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654C9943-CC89-8549-8D8F-8E50789BE8DF}" type="datetimeFigureOut">
              <a:rPr lang="en-US" smtClean="0"/>
              <a:pPr/>
              <a:t>5/15/2012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AE8CB4B8-655E-034A-A083-FB90DA869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7" y="451594"/>
            <a:ext cx="49276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63" y="0"/>
            <a:ext cx="54991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96857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Hungry Pests 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30396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Grow and spread </a:t>
            </a:r>
            <a:r>
              <a:rPr lang="en-US" sz="2400" dirty="0" smtClean="0">
                <a:latin typeface="Myriad Pro"/>
                <a:cs typeface="Myriad Pro"/>
              </a:rPr>
              <a:t>rapidly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Push out native </a:t>
            </a:r>
            <a:r>
              <a:rPr lang="en-US" sz="2400" dirty="0" smtClean="0">
                <a:latin typeface="Myriad Pro"/>
                <a:cs typeface="Myriad Pro"/>
              </a:rPr>
              <a:t>species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Reduce biological </a:t>
            </a:r>
            <a:r>
              <a:rPr lang="en-US" sz="2400" dirty="0" smtClean="0">
                <a:latin typeface="Myriad Pro"/>
                <a:cs typeface="Myriad Pro"/>
              </a:rPr>
              <a:t>diversity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Damage parks, </a:t>
            </a:r>
            <a:r>
              <a:rPr lang="en-US" sz="2400" dirty="0" smtClean="0">
                <a:latin typeface="Myriad Pro"/>
                <a:cs typeface="Myriad Pro"/>
              </a:rPr>
              <a:t>forests, </a:t>
            </a:r>
            <a:r>
              <a:rPr lang="en-US" sz="2400" dirty="0">
                <a:latin typeface="Myriad Pro"/>
                <a:cs typeface="Myriad Pro"/>
              </a:rPr>
              <a:t>and </a:t>
            </a:r>
            <a:r>
              <a:rPr lang="en-US" sz="2400" dirty="0" smtClean="0">
                <a:latin typeface="Myriad Pro"/>
                <a:cs typeface="Myriad Pro"/>
              </a:rPr>
              <a:t>gardens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Place other species at increased risk of </a:t>
            </a:r>
            <a:r>
              <a:rPr lang="en-US" sz="2400" dirty="0" smtClean="0">
                <a:latin typeface="Myriad Pro"/>
                <a:cs typeface="Myriad Pro"/>
              </a:rPr>
              <a:t>extinction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Damage crops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Close foreign markets to U.S. products from infested </a:t>
            </a:r>
            <a:r>
              <a:rPr lang="en-US" sz="2400" dirty="0" smtClean="0">
                <a:latin typeface="Myriad Pro"/>
                <a:cs typeface="Myriad Pro"/>
              </a:rPr>
              <a:t>areas</a:t>
            </a:r>
          </a:p>
          <a:p>
            <a:pPr marL="227013" lvl="0" indent="-227013">
              <a:buFont typeface="Arial"/>
              <a:buChar char="•"/>
            </a:pPr>
            <a:endParaRPr lang="en-US" sz="800" dirty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Can be dangerous to human health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Hungry Pests Directly Affect Your Life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dirty="0">
              <a:solidFill>
                <a:srgbClr val="EDA32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pic>
        <p:nvPicPr>
          <p:cNvPr id="3" name="Picture 2" descr="HP-PPTcoll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008"/>
            <a:ext cx="9144000" cy="3563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>
                <a:solidFill>
                  <a:srgbClr val="EDA320"/>
                </a:solidFill>
              </a:rPr>
              <a:t>How Do They Get Here</a:t>
            </a:r>
            <a:r>
              <a:rPr lang="en-US" sz="3200" b="1" dirty="0" smtClean="0">
                <a:solidFill>
                  <a:srgbClr val="EDA320"/>
                </a:solidFill>
              </a:rPr>
              <a:t>? 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11580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Though some invasive pests slip into the U.S. naturally via wind, ocean currents, and other means, it’s </a:t>
            </a:r>
            <a:r>
              <a:rPr lang="en-US" sz="2400" dirty="0" smtClean="0">
                <a:latin typeface="Myriad Pro"/>
                <a:cs typeface="Myriad Pro"/>
              </a:rPr>
              <a:t>uncommon.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Most get help from human activities or transport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684213" lvl="1" indent="-457200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— They </a:t>
            </a:r>
            <a:r>
              <a:rPr lang="en-US" sz="2400" dirty="0">
                <a:latin typeface="Myriad Pro"/>
                <a:cs typeface="Myriad Pro"/>
              </a:rPr>
              <a:t>may be brought into the country and released</a:t>
            </a:r>
            <a:r>
              <a:rPr lang="en-US" sz="2400" dirty="0" smtClean="0">
                <a:latin typeface="Myriad Pro"/>
                <a:cs typeface="Myriad Pro"/>
              </a:rPr>
              <a:t> intentionally</a:t>
            </a:r>
          </a:p>
          <a:p>
            <a:pPr marL="684213" lvl="1" indent="-457200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— 	Or </a:t>
            </a:r>
            <a:r>
              <a:rPr lang="en-US" sz="2400" dirty="0">
                <a:latin typeface="Myriad Pro"/>
                <a:cs typeface="Myriad Pro"/>
              </a:rPr>
              <a:t>moved and released unintentionally </a:t>
            </a:r>
            <a:r>
              <a:rPr lang="en-US" sz="2400" dirty="0" smtClean="0">
                <a:latin typeface="Myriad Pro"/>
                <a:cs typeface="Myriad Pro"/>
              </a:rPr>
              <a:t>through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cultivation</a:t>
            </a:r>
            <a:r>
              <a:rPr lang="en-US" sz="2400" dirty="0">
                <a:latin typeface="Myriad Pro"/>
                <a:cs typeface="Myriad Pro"/>
              </a:rPr>
              <a:t>,</a:t>
            </a:r>
            <a:r>
              <a:rPr lang="en-US" sz="2400" dirty="0" smtClean="0">
                <a:latin typeface="Myriad Pro"/>
                <a:cs typeface="Myriad Pro"/>
              </a:rPr>
              <a:t> commerce</a:t>
            </a:r>
            <a:r>
              <a:rPr lang="en-US" sz="2400" dirty="0">
                <a:latin typeface="Myriad Pro"/>
                <a:cs typeface="Myriad Pro"/>
              </a:rPr>
              <a:t>, tourism, or travel</a:t>
            </a:r>
            <a:endParaRPr lang="en-US" sz="2400" dirty="0" smtClean="0"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68" y="0"/>
            <a:ext cx="54991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4" y="561473"/>
            <a:ext cx="5205328" cy="4678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Hungry Pests are Hitchhikers 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11580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Cargo</a:t>
            </a:r>
            <a:r>
              <a:rPr lang="en-US" sz="2500" dirty="0">
                <a:latin typeface="Myriad Pro"/>
                <a:cs typeface="Myriad Pro"/>
              </a:rPr>
              <a:t>, mail, and passenger </a:t>
            </a:r>
            <a:r>
              <a:rPr lang="en-US" sz="2500" dirty="0" smtClean="0">
                <a:latin typeface="Myriad Pro"/>
                <a:cs typeface="Myriad Pro"/>
              </a:rPr>
              <a:t>baggage, </a:t>
            </a:r>
            <a:r>
              <a:rPr lang="en-US" sz="2500" dirty="0">
                <a:latin typeface="Myriad Pro"/>
                <a:cs typeface="Myriad Pro"/>
              </a:rPr>
              <a:t>or as</a:t>
            </a:r>
            <a:r>
              <a:rPr lang="en-US" sz="2500" dirty="0" smtClean="0">
                <a:latin typeface="Myriad Pro"/>
                <a:cs typeface="Myriad Pro"/>
              </a:rPr>
              <a:t> contaminants of commodities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Containers</a:t>
            </a:r>
            <a:r>
              <a:rPr lang="en-US" sz="2500" dirty="0">
                <a:latin typeface="Myriad Pro"/>
                <a:cs typeface="Myriad Pro"/>
              </a:rPr>
              <a:t>, </a:t>
            </a:r>
            <a:r>
              <a:rPr lang="en-US" sz="2500" dirty="0" smtClean="0">
                <a:latin typeface="Myriad Pro"/>
                <a:cs typeface="Myriad Pro"/>
              </a:rPr>
              <a:t>crates, </a:t>
            </a:r>
            <a:r>
              <a:rPr lang="en-US" sz="2500" dirty="0">
                <a:latin typeface="Myriad Pro"/>
                <a:cs typeface="Myriad Pro"/>
              </a:rPr>
              <a:t>or </a:t>
            </a:r>
            <a:r>
              <a:rPr lang="en-US" sz="2500" dirty="0" smtClean="0">
                <a:latin typeface="Myriad Pro"/>
                <a:cs typeface="Myriad Pro"/>
              </a:rPr>
              <a:t>pallets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500" dirty="0">
                <a:latin typeface="Myriad Pro"/>
                <a:cs typeface="Myriad Pro"/>
              </a:rPr>
              <a:t>Agricultural produce, nursery stock,</a:t>
            </a:r>
            <a:r>
              <a:rPr lang="en-US" sz="2500" dirty="0" smtClean="0">
                <a:latin typeface="Myriad Pro"/>
                <a:cs typeface="Myriad Pro"/>
              </a:rPr>
              <a:t> cut </a:t>
            </a:r>
            <a:r>
              <a:rPr lang="en-US" sz="2500" dirty="0">
                <a:latin typeface="Myriad Pro"/>
                <a:cs typeface="Myriad Pro"/>
              </a:rPr>
              <a:t>flowers, and </a:t>
            </a:r>
            <a:r>
              <a:rPr lang="en-US" sz="2500" dirty="0" smtClean="0">
                <a:latin typeface="Myriad Pro"/>
                <a:cs typeface="Myriad Pro"/>
              </a:rPr>
              <a:t>timber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500" dirty="0">
                <a:latin typeface="Myriad Pro"/>
                <a:cs typeface="Myriad Pro"/>
              </a:rPr>
              <a:t>Military cargo </a:t>
            </a:r>
            <a:r>
              <a:rPr lang="en-US" sz="2500" dirty="0" smtClean="0">
                <a:latin typeface="Myriad Pro"/>
                <a:cs typeface="Myriad Pro"/>
              </a:rPr>
              <a:t>transport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500" dirty="0">
                <a:latin typeface="Myriad Pro"/>
                <a:cs typeface="Myriad Pro"/>
              </a:rPr>
              <a:t>Ballast water released from ships as</a:t>
            </a:r>
            <a:r>
              <a:rPr lang="en-US" sz="2500" dirty="0" smtClean="0">
                <a:latin typeface="Myriad Pro"/>
                <a:cs typeface="Myriad Pro"/>
              </a:rPr>
              <a:t> cargo </a:t>
            </a:r>
            <a:r>
              <a:rPr lang="en-US" sz="2500" dirty="0">
                <a:latin typeface="Myriad Pro"/>
                <a:cs typeface="Myriad Pro"/>
              </a:rPr>
              <a:t>is loaded</a:t>
            </a:r>
            <a:r>
              <a:rPr lang="en-US" sz="2500" dirty="0" smtClean="0">
                <a:latin typeface="Myriad Pro"/>
                <a:cs typeface="Myriad Pro"/>
              </a:rPr>
              <a:t> </a:t>
            </a:r>
            <a:br>
              <a:rPr lang="en-US" sz="2500" dirty="0" smtClean="0">
                <a:latin typeface="Myriad Pro"/>
                <a:cs typeface="Myriad Pro"/>
              </a:rPr>
            </a:br>
            <a:r>
              <a:rPr lang="en-US" sz="2500" dirty="0" smtClean="0">
                <a:latin typeface="Myriad Pro"/>
                <a:cs typeface="Myriad Pro"/>
              </a:rPr>
              <a:t>and </a:t>
            </a:r>
            <a:r>
              <a:rPr lang="en-US" sz="2500" dirty="0">
                <a:latin typeface="Myriad Pro"/>
                <a:cs typeface="Myriad Pro"/>
              </a:rPr>
              <a:t>unloaded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Hungry Pests are Hitchhikers 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11580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2500" b="1" dirty="0" smtClean="0">
                <a:latin typeface="Myriad Pro"/>
                <a:cs typeface="Myriad Pro"/>
              </a:rPr>
              <a:t>Once in the country, they </a:t>
            </a:r>
            <a:r>
              <a:rPr lang="en-US" sz="2500" b="1" dirty="0">
                <a:latin typeface="Myriad Pro"/>
                <a:cs typeface="Myriad Pro"/>
              </a:rPr>
              <a:t>hide </a:t>
            </a:r>
            <a:r>
              <a:rPr lang="en-US" sz="2500" b="1" dirty="0" smtClean="0">
                <a:latin typeface="Myriad Pro"/>
                <a:cs typeface="Myriad Pro"/>
              </a:rPr>
              <a:t>and ride in </a:t>
            </a:r>
            <a:r>
              <a:rPr lang="en-US" sz="2500" b="1" dirty="0">
                <a:latin typeface="Myriad Pro"/>
                <a:cs typeface="Myriad Pro"/>
              </a:rPr>
              <a:t>or </a:t>
            </a:r>
            <a:r>
              <a:rPr lang="en-US" sz="2500" b="1" dirty="0" smtClean="0">
                <a:latin typeface="Myriad Pro"/>
                <a:cs typeface="Myriad Pro"/>
              </a:rPr>
              <a:t>on:</a:t>
            </a:r>
          </a:p>
          <a:p>
            <a:pPr lvl="0">
              <a:spcAft>
                <a:spcPts val="600"/>
              </a:spcAft>
            </a:pPr>
            <a:r>
              <a:rPr lang="en-US" sz="800" dirty="0" smtClean="0">
                <a:latin typeface="Myriad Pro"/>
                <a:cs typeface="Myriad Pro"/>
              </a:rPr>
              <a:t> </a:t>
            </a: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Plants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Fruit and vegetables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Firewood and </a:t>
            </a:r>
            <a:r>
              <a:rPr lang="en-US" sz="2500" dirty="0">
                <a:latin typeface="Myriad Pro"/>
                <a:cs typeface="Myriad Pro"/>
              </a:rPr>
              <a:t>camping </a:t>
            </a:r>
            <a:r>
              <a:rPr lang="en-US" sz="2500" dirty="0" smtClean="0">
                <a:latin typeface="Myriad Pro"/>
                <a:cs typeface="Myriad Pro"/>
              </a:rPr>
              <a:t>gear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Boots and clothing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Myriad Pro"/>
                <a:cs typeface="Myriad Pro"/>
              </a:rPr>
              <a:t>Outdoor furniture and other outdoor items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311" y="-57150"/>
            <a:ext cx="5549900" cy="697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2" y="874890"/>
            <a:ext cx="53149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32228"/>
            <a:ext cx="8229600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>
                <a:solidFill>
                  <a:srgbClr val="EDA320"/>
                </a:solidFill>
              </a:rPr>
              <a:t>Protecting America Against Invasive </a:t>
            </a:r>
            <a:r>
              <a:rPr lang="en-US" sz="3200" b="1" dirty="0" smtClean="0">
                <a:solidFill>
                  <a:srgbClr val="EDA320"/>
                </a:solidFill>
              </a:rPr>
              <a:t>Species</a:t>
            </a: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854" y="1852352"/>
            <a:ext cx="8230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/>
                <a:cs typeface="Myriad Pro"/>
              </a:rPr>
              <a:t>The job of </a:t>
            </a:r>
            <a:r>
              <a:rPr lang="en-US" sz="2800" b="1" dirty="0" smtClean="0">
                <a:latin typeface="Myriad Pro"/>
                <a:cs typeface="Myriad Pro"/>
              </a:rPr>
              <a:t>APHIS </a:t>
            </a:r>
            <a:r>
              <a:rPr lang="en-US" sz="2800" b="1" dirty="0">
                <a:latin typeface="Myriad Pro"/>
                <a:cs typeface="Myriad Pro"/>
              </a:rPr>
              <a:t>Plant Protection </a:t>
            </a:r>
            <a:r>
              <a:rPr lang="en-US" sz="2800" b="1" dirty="0" smtClean="0">
                <a:latin typeface="Myriad Pro"/>
                <a:cs typeface="Myriad Pro"/>
              </a:rPr>
              <a:t>and Quarantine </a:t>
            </a:r>
            <a:r>
              <a:rPr lang="en-US" sz="2800" dirty="0">
                <a:latin typeface="Myriad Pro"/>
                <a:cs typeface="Myriad Pro"/>
              </a:rPr>
              <a:t>(PPQ) program is to block the entry of these Hungry Pests, and if they do slip through, to respond rapidly and effectively to minimize the damage.</a:t>
            </a:r>
            <a:r>
              <a:rPr lang="en-US" sz="2800" dirty="0" smtClean="0">
                <a:latin typeface="Myriad Pro"/>
                <a:cs typeface="Myriad Pro"/>
              </a:rPr>
              <a:t> </a:t>
            </a:r>
            <a:endParaRPr lang="en-US" sz="28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727" y="122533"/>
            <a:ext cx="8740273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>
                <a:solidFill>
                  <a:srgbClr val="EDA320"/>
                </a:solidFill>
              </a:rPr>
              <a:t>Protecting America Against Invasive </a:t>
            </a:r>
            <a:r>
              <a:rPr lang="en-US" sz="3200" b="1" dirty="0" smtClean="0">
                <a:solidFill>
                  <a:srgbClr val="EDA320"/>
                </a:solidFill>
              </a:rPr>
              <a:t>Species</a:t>
            </a: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111580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2600" b="1" u="sng" dirty="0" smtClean="0">
                <a:latin typeface="Myriad Pro"/>
                <a:cs typeface="Myriad Pro"/>
              </a:rPr>
              <a:t>PPQ</a:t>
            </a:r>
            <a:r>
              <a:rPr lang="en-US" sz="2400" dirty="0" smtClean="0">
                <a:latin typeface="Myriad Pro"/>
                <a:cs typeface="Myriad Pro"/>
              </a:rPr>
              <a:t>:</a:t>
            </a:r>
          </a:p>
          <a:p>
            <a:pPr lvl="0">
              <a:spcAft>
                <a:spcPts val="600"/>
              </a:spcAft>
            </a:pPr>
            <a:endParaRPr lang="en-US" sz="24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Safeguards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U.S. agricultural and natural resources from risks associated with the entry, establishment, or spread of agricultural pests and diseases, as well as invasive and harmful weeds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en-US" sz="2500" dirty="0">
                <a:latin typeface="Myriad Pro"/>
                <a:cs typeface="Myriad Pro"/>
              </a:rPr>
              <a:t> </a:t>
            </a:r>
            <a:endParaRPr lang="en-US" sz="2500" dirty="0" smtClean="0">
              <a:latin typeface="Myriad Pro"/>
              <a:cs typeface="Myriad Pro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Collaborates</a:t>
            </a:r>
            <a:r>
              <a:rPr lang="en-US" sz="2400" dirty="0" smtClean="0">
                <a:latin typeface="Myriad Pro"/>
                <a:cs typeface="Myriad Pro"/>
              </a:rPr>
              <a:t> with many </a:t>
            </a:r>
            <a:r>
              <a:rPr lang="en-US" sz="2400" dirty="0">
                <a:latin typeface="Myriad Pro"/>
                <a:cs typeface="Myriad Pro"/>
              </a:rPr>
              <a:t>government partners at the Federal, State, county, and local </a:t>
            </a:r>
            <a:r>
              <a:rPr lang="en-US" sz="2400" dirty="0" smtClean="0">
                <a:latin typeface="Myriad Pro"/>
                <a:cs typeface="Myriad Pro"/>
              </a:rPr>
              <a:t>levels, plus universities </a:t>
            </a:r>
            <a:r>
              <a:rPr lang="en-US" sz="2400" dirty="0">
                <a:latin typeface="Myriad Pro"/>
                <a:cs typeface="Myriad Pro"/>
              </a:rPr>
              <a:t>and nongovernmental organizations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00" dirty="0" smtClean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1174430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Myriad Pro"/>
                <a:cs typeface="Myriad Pro"/>
              </a:rPr>
              <a:t>PPQ fights invasive pests on 3 fronts: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latin typeface="Myriad Pro"/>
                <a:cs typeface="Myriad Pro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The </a:t>
            </a:r>
            <a:r>
              <a:rPr lang="en-US" sz="2400" b="1" dirty="0">
                <a:latin typeface="Myriad Pro"/>
                <a:cs typeface="Myriad Pro"/>
              </a:rPr>
              <a:t>first</a:t>
            </a:r>
            <a:r>
              <a:rPr lang="en-US" sz="2400" dirty="0">
                <a:latin typeface="Myriad Pro"/>
                <a:cs typeface="Myriad Pro"/>
              </a:rPr>
              <a:t> front is Abroad—we fight pests and diseases over there so they don't come over here.  This means</a:t>
            </a:r>
            <a:r>
              <a:rPr lang="en-US" sz="2400" dirty="0" smtClean="0">
                <a:latin typeface="Myriad Pro"/>
                <a:cs typeface="Myriad Pro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Assisting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other countries in their pest and disease survey, control, suppression and/or eradication </a:t>
            </a:r>
            <a:r>
              <a:rPr lang="en-US" sz="2400" dirty="0" smtClean="0">
                <a:latin typeface="Myriad Pro"/>
                <a:cs typeface="Myriad Pro"/>
              </a:rPr>
              <a:t>efforts.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Inspecting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certain U.S.-bound exports to ensure they're pest- and disease-free before they depart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Helping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other countries to develop the capability to export safe agricultural products to the United </a:t>
            </a:r>
            <a:r>
              <a:rPr lang="en-US" sz="2400" dirty="0" smtClean="0">
                <a:latin typeface="Myriad Pro"/>
                <a:cs typeface="Myriad Pro"/>
              </a:rPr>
              <a:t>States.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728" y="133663"/>
            <a:ext cx="8516866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  <a:cs typeface="Myriad Pro"/>
              </a:rPr>
              <a:t>How Do We Accomplish This Complex Mission?</a:t>
            </a:r>
            <a:endParaRPr lang="en-US" sz="3200" b="1" dirty="0">
              <a:solidFill>
                <a:srgbClr val="EDA320"/>
              </a:solidFill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421" y="1778000"/>
            <a:ext cx="6590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/>
                <a:cs typeface="Myriad Pro"/>
              </a:rPr>
              <a:t>Hungry Pests </a:t>
            </a:r>
            <a:r>
              <a:rPr lang="en-US" sz="3200" dirty="0">
                <a:latin typeface="Myriad Pro"/>
                <a:cs typeface="Myriad Pro"/>
              </a:rPr>
              <a:t>threaten to destroy America’s crops and ecosystem. They can harm the economy</a:t>
            </a:r>
            <a:r>
              <a:rPr lang="en-US" sz="3200" dirty="0" smtClean="0">
                <a:latin typeface="Myriad Pro"/>
                <a:cs typeface="Myriad Pro"/>
              </a:rPr>
              <a:t>, environment</a:t>
            </a:r>
            <a:r>
              <a:rPr lang="en-US" sz="3200" dirty="0">
                <a:latin typeface="Myriad Pro"/>
                <a:cs typeface="Myriad Pro"/>
              </a:rPr>
              <a:t>, and human health.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1174430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The </a:t>
            </a:r>
            <a:r>
              <a:rPr lang="en-US" sz="2400" b="1" dirty="0">
                <a:latin typeface="Myriad Pro"/>
                <a:cs typeface="Myriad Pro"/>
              </a:rPr>
              <a:t>second</a:t>
            </a:r>
            <a:r>
              <a:rPr lang="en-US" sz="2400" dirty="0">
                <a:latin typeface="Myriad Pro"/>
                <a:cs typeface="Myriad Pro"/>
              </a:rPr>
              <a:t> front is At the Border—we stop the pests at the gate.  This means</a:t>
            </a:r>
            <a:r>
              <a:rPr lang="en-US" sz="2400" dirty="0" smtClean="0">
                <a:latin typeface="Myriad Pro"/>
                <a:cs typeface="Myriad Pro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Establishing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import regulations and international standards to keep out foreign animal and plant pests and diseases, as well as harmful weeds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Supporting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agricultural inspections at U.S. ports of entry by the U.S. Department of Homeland Security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Preventing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the entry of smuggled agricultural goods.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727" y="133663"/>
            <a:ext cx="8485511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  <a:cs typeface="Myriad Pro"/>
              </a:rPr>
              <a:t>How Do We Accomplish This Complex Mission? </a:t>
            </a:r>
            <a:endParaRPr lang="en-US" sz="3200" b="1" dirty="0">
              <a:solidFill>
                <a:srgbClr val="EDA320"/>
              </a:solidFill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167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1174430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The </a:t>
            </a:r>
            <a:r>
              <a:rPr lang="en-US" sz="2400" b="1" dirty="0" smtClean="0">
                <a:latin typeface="Myriad Pro"/>
                <a:cs typeface="Myriad Pro"/>
              </a:rPr>
              <a:t>third</a:t>
            </a:r>
            <a:r>
              <a:rPr lang="en-US" sz="2400" dirty="0" smtClean="0">
                <a:latin typeface="Myriad Pro"/>
                <a:cs typeface="Myriad Pro"/>
              </a:rPr>
              <a:t> front </a:t>
            </a:r>
            <a:r>
              <a:rPr lang="en-US" sz="2400" dirty="0">
                <a:latin typeface="Myriad Pro"/>
                <a:cs typeface="Myriad Pro"/>
              </a:rPr>
              <a:t>is Across the </a:t>
            </a:r>
            <a:r>
              <a:rPr lang="en-US" sz="2400" dirty="0" smtClean="0">
                <a:latin typeface="Myriad Pro"/>
                <a:cs typeface="Myriad Pro"/>
              </a:rPr>
              <a:t>Country—we </a:t>
            </a:r>
            <a:r>
              <a:rPr lang="en-US" sz="2400" dirty="0">
                <a:latin typeface="Myriad Pro"/>
                <a:cs typeface="Myriad Pro"/>
              </a:rPr>
              <a:t>search for any agricultural threats that might have slipped through.  This means</a:t>
            </a:r>
            <a:r>
              <a:rPr lang="en-US" sz="2400" dirty="0" smtClean="0">
                <a:latin typeface="Myriad Pro"/>
                <a:cs typeface="Myriad Pro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Conducting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surveys </a:t>
            </a:r>
            <a:r>
              <a:rPr lang="en-US" sz="2400" dirty="0" smtClean="0">
                <a:latin typeface="Myriad Pro"/>
                <a:cs typeface="Myriad Pro"/>
              </a:rPr>
              <a:t>for </a:t>
            </a:r>
            <a:r>
              <a:rPr lang="en-US" sz="2400" dirty="0">
                <a:latin typeface="Myriad Pro"/>
                <a:cs typeface="Myriad Pro"/>
              </a:rPr>
              <a:t>invasive pests </a:t>
            </a:r>
            <a:r>
              <a:rPr lang="en-US" sz="2400" dirty="0" smtClean="0">
                <a:latin typeface="Myriad Pro"/>
                <a:cs typeface="Myriad Pro"/>
              </a:rPr>
              <a:t>each </a:t>
            </a:r>
            <a:r>
              <a:rPr lang="en-US" sz="2400" dirty="0">
                <a:latin typeface="Myriad Pro"/>
                <a:cs typeface="Myriad Pro"/>
              </a:rPr>
              <a:t>year with our State partners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Detecting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pests and diseases early and responding rapidly to avoid large-scale agricultural, environmental and economic losses—and to keep our export markets </a:t>
            </a:r>
            <a:r>
              <a:rPr lang="en-US" sz="2400" dirty="0" smtClean="0">
                <a:latin typeface="Myriad Pro"/>
                <a:cs typeface="Myriad Pro"/>
              </a:rPr>
              <a:t>open.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Informing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the public about the risk of invasive species and teaching them how to protect America's natural beauty and agricultural bounty.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728" y="117983"/>
            <a:ext cx="8454156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  <a:cs typeface="Myriad Pro"/>
              </a:rPr>
              <a:t>How Do We Accomplish This Complex Mission? </a:t>
            </a:r>
            <a:endParaRPr lang="en-US" sz="3200" b="1" dirty="0">
              <a:solidFill>
                <a:srgbClr val="EDA320"/>
              </a:solidFill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167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6355" y="1852352"/>
            <a:ext cx="6645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yriad Pro"/>
                <a:cs typeface="Myriad Pro"/>
              </a:rPr>
              <a:t>All of these actions </a:t>
            </a:r>
            <a:r>
              <a:rPr lang="en-US" sz="2800" dirty="0" smtClean="0">
                <a:latin typeface="Myriad Pro"/>
                <a:cs typeface="Myriad Pro"/>
              </a:rPr>
              <a:t>help to ensure a diverse natural ecosystem and an abundant and healthy food supply for </a:t>
            </a:r>
          </a:p>
          <a:p>
            <a:r>
              <a:rPr lang="en-US" sz="2800" dirty="0" smtClean="0">
                <a:latin typeface="Myriad Pro"/>
                <a:cs typeface="Myriad Pro"/>
              </a:rPr>
              <a:t>all Americans </a:t>
            </a: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0"/>
            <a:ext cx="63627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91" y="662056"/>
            <a:ext cx="3937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But Enough About Us … 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2237" y="1431070"/>
            <a:ext cx="6947448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30188" lvl="0" indent="-230188">
              <a:spcAft>
                <a:spcPts val="1200"/>
              </a:spcAft>
            </a:pPr>
            <a:r>
              <a:rPr lang="en-US" sz="2400" b="1" dirty="0" smtClean="0">
                <a:latin typeface="Myriad Pro"/>
                <a:cs typeface="Myriad Pro"/>
              </a:rPr>
              <a:t>What Can </a:t>
            </a:r>
            <a:r>
              <a:rPr lang="en-US" sz="2400" b="1" u="sng" dirty="0" smtClean="0">
                <a:latin typeface="Myriad Pro"/>
                <a:cs typeface="Myriad Pro"/>
              </a:rPr>
              <a:t>You</a:t>
            </a:r>
            <a:r>
              <a:rPr lang="en-US" sz="2400" b="1" dirty="0" smtClean="0">
                <a:latin typeface="Myriad Pro"/>
                <a:cs typeface="Myriad Pro"/>
              </a:rPr>
              <a:t> Do?</a:t>
            </a:r>
          </a:p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Despite best efforts, APHIS and its partners can’t defeat invasive species alone. You can make all the difference in the fight.  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Leave Hungry Pests Behind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9192" y="1810161"/>
            <a:ext cx="5961728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The most important thing anyone can do is to prevent the introduction and spread of invasive pests in the first place. 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Buy Local, Burn Local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6836" y="1810161"/>
            <a:ext cx="6142254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Invasive pests and larvae can hide and ride long distances in or on firewood. Don’t give them a free ride to start a new infestation—buy firewood where you burn it. 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8" name="Picture 7" descr="wood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061" y="3567920"/>
            <a:ext cx="3984260" cy="208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Plant Carefully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840" y="1810161"/>
            <a:ext cx="5961728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Buy your plants from a reputable source and avoid using invasive plant species at all costs. 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2" name="Picture 1" descr="iStock_000015832262Lar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864" y="3205840"/>
            <a:ext cx="3747083" cy="2487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25998"/>
            <a:ext cx="8229600" cy="754062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Take Care When Moving Plants and Produce</a:t>
            </a: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839" y="1810161"/>
            <a:ext cx="6273159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Do not </a:t>
            </a:r>
            <a:r>
              <a:rPr lang="en-US" sz="2400" dirty="0">
                <a:latin typeface="Myriad Pro"/>
                <a:cs typeface="Myriad Pro"/>
              </a:rPr>
              <a:t>b</a:t>
            </a:r>
            <a:r>
              <a:rPr lang="en-US" sz="2400" dirty="0" smtClean="0">
                <a:latin typeface="Myriad Pro"/>
                <a:cs typeface="Myriad Pro"/>
              </a:rPr>
              <a:t>ring or mail fresh fruits, vegetables, or plants into your state or another state unless agricultural inspectors have cleared them beforehand. 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8" name="Picture 7" descr="iStock_000013710999Medium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3201913"/>
            <a:ext cx="2879744" cy="247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Cooperate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0840" y="1810161"/>
            <a:ext cx="6122854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Follow any agricultural quarantine restrictions, and allow authorized agricultural workers access to your property for pest or disease surveys. 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6" name="Picture 5" descr="iStock_000017548120Lar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52" y="3350600"/>
            <a:ext cx="3663016" cy="2442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311" y="-57150"/>
            <a:ext cx="5549900" cy="697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9" y="362503"/>
            <a:ext cx="51308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Keep It Clean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0756" y="1810161"/>
            <a:ext cx="6511456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Wash outdoor gear and tires between fishing, hunting or camping trips. Clean lawn furniture and other outdoor items when moving from one home to another. </a:t>
            </a: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2" name="Picture 1" descr="iStock_000007086467Mediu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407252"/>
            <a:ext cx="3528648" cy="236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Learn to Identify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801" y="1810161"/>
            <a:ext cx="6507577" cy="2902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" lvl="0" indent="-3175"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If you see signs of an invasive pest or disease, write down or take a picture of what you see, and then report it at: </a:t>
            </a:r>
          </a:p>
          <a:p>
            <a:pPr marL="3175" lvl="0" indent="-3175">
              <a:spcAft>
                <a:spcPts val="600"/>
              </a:spcAft>
            </a:pPr>
            <a:r>
              <a:rPr lang="en-US" sz="4000" b="1" dirty="0" err="1" smtClean="0">
                <a:latin typeface="Myriad Pro"/>
                <a:cs typeface="Myriad Pro"/>
              </a:rPr>
              <a:t>HungryPests.com</a:t>
            </a:r>
            <a:endParaRPr lang="en-US" sz="4000" dirty="0">
              <a:latin typeface="Myriad Pro"/>
              <a:cs typeface="Myriad Pro"/>
            </a:endParaRPr>
          </a:p>
        </p:txBody>
      </p:sp>
      <p:pic>
        <p:nvPicPr>
          <p:cNvPr id="2" name="Picture 1" descr="iStock_000017757044Mediu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679528"/>
            <a:ext cx="2883972" cy="2097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Speak Up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7959355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Myriad Pro"/>
                <a:cs typeface="Myriad Pro"/>
              </a:rPr>
              <a:t>Declare all agricultural items to customs officials when returning from international travel. Call USDA to find out what’s allowed. </a:t>
            </a:r>
          </a:p>
          <a:p>
            <a:pPr>
              <a:spcAft>
                <a:spcPts val="600"/>
              </a:spcAft>
            </a:pPr>
            <a:r>
              <a:rPr lang="en-US" sz="800" dirty="0" smtClean="0">
                <a:latin typeface="Myriad Pro"/>
                <a:cs typeface="Myriad Pro"/>
              </a:rPr>
              <a:t> </a:t>
            </a:r>
          </a:p>
          <a:p>
            <a:pPr marL="227013" lvl="0" indent="-227013"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(301) 851-2046 </a:t>
            </a:r>
            <a:r>
              <a:rPr lang="en-US" sz="2400" dirty="0" smtClean="0">
                <a:latin typeface="Myriad Pro"/>
                <a:cs typeface="Myriad Pro"/>
              </a:rPr>
              <a:t>for questions about plants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	— Or toll-free at </a:t>
            </a:r>
            <a:r>
              <a:rPr lang="en-US" sz="2400" b="1" dirty="0" smtClean="0">
                <a:latin typeface="Myriad Pro"/>
                <a:cs typeface="Myriad Pro"/>
              </a:rPr>
              <a:t>1-877-770-5990</a:t>
            </a:r>
          </a:p>
          <a:p>
            <a:pPr lvl="0"/>
            <a:r>
              <a:rPr lang="en-US" sz="800" b="1" dirty="0" smtClean="0">
                <a:latin typeface="Myriad Pro"/>
                <a:cs typeface="Myriad Pro"/>
              </a:rPr>
              <a:t>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(301) 851-3300 </a:t>
            </a:r>
            <a:r>
              <a:rPr lang="en-US" sz="2400" dirty="0" smtClean="0">
                <a:latin typeface="Myriad Pro"/>
                <a:cs typeface="Myriad Pro"/>
              </a:rPr>
              <a:t>for questions about animals</a:t>
            </a:r>
          </a:p>
          <a:p>
            <a:pPr lvl="0">
              <a:spcAft>
                <a:spcPts val="600"/>
              </a:spcAft>
            </a:pPr>
            <a:r>
              <a:rPr lang="en-US" sz="800" dirty="0" smtClean="0">
                <a:latin typeface="Myriad Pro"/>
                <a:cs typeface="Myriad Pro"/>
              </a:rPr>
              <a:t> </a:t>
            </a:r>
          </a:p>
          <a:p>
            <a:pPr marL="227013" lvl="0" indent="-227013"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Visit USDA's “Agricultural Information for International Travelers” Web page at </a:t>
            </a:r>
            <a:r>
              <a:rPr lang="en-US" sz="2400" b="1" dirty="0" err="1" smtClean="0">
                <a:latin typeface="Myriad Pro"/>
                <a:cs typeface="Myriad Pro"/>
              </a:rPr>
              <a:t>www.aphis.usda.gov</a:t>
            </a:r>
            <a:r>
              <a:rPr lang="en-US" sz="2400" b="1" dirty="0" smtClean="0">
                <a:latin typeface="Myriad Pro"/>
                <a:cs typeface="Myriad Pro"/>
              </a:rPr>
              <a:t>/travel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Outdoor Enthusiasts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7959355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to recognize non-native plant infestations and avoid passing through </a:t>
            </a:r>
            <a:r>
              <a:rPr lang="en-US" sz="2400" dirty="0">
                <a:latin typeface="Myriad Pro"/>
                <a:cs typeface="Myriad Pro"/>
              </a:rPr>
              <a:t>them </a:t>
            </a:r>
            <a:r>
              <a:rPr lang="en-US" sz="2400" dirty="0" smtClean="0">
                <a:latin typeface="Myriad Pro"/>
                <a:cs typeface="Myriad Pro"/>
              </a:rPr>
              <a:t>to </a:t>
            </a:r>
            <a:r>
              <a:rPr lang="en-US" sz="2400" dirty="0">
                <a:latin typeface="Myriad Pro"/>
                <a:cs typeface="Myriad Pro"/>
              </a:rPr>
              <a:t>avoid spreading invasive plant </a:t>
            </a:r>
            <a:r>
              <a:rPr lang="en-US" sz="2400" dirty="0" smtClean="0">
                <a:latin typeface="Myriad Pro"/>
                <a:cs typeface="Myriad Pro"/>
              </a:rPr>
              <a:t>seed.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Clean</a:t>
            </a:r>
            <a:r>
              <a:rPr lang="en-US" sz="2400" dirty="0" smtClean="0">
                <a:latin typeface="Myriad Pro"/>
                <a:cs typeface="Myriad Pro"/>
              </a:rPr>
              <a:t> equipment, boots, animals, and gear between trips, or preferably before leaving an infested area. Make sure to remove all seeds and other plant parts.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invasive pest sightings at </a:t>
            </a:r>
            <a:r>
              <a:rPr lang="en-US" sz="2400" b="1" dirty="0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Use</a:t>
            </a:r>
            <a:r>
              <a:rPr lang="en-US" sz="2400" dirty="0" smtClean="0">
                <a:latin typeface="Myriad Pro"/>
                <a:cs typeface="Myriad Pro"/>
              </a:rPr>
              <a:t> weed-free hay and feed for your animals.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Don't</a:t>
            </a:r>
            <a:r>
              <a:rPr lang="en-US" sz="2400" dirty="0" smtClean="0">
                <a:latin typeface="Myriad Pro"/>
                <a:cs typeface="Myriad Pro"/>
              </a:rPr>
              <a:t> move firewood. Buy or use firewood that is close to your campsite.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Hunters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7959355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Use</a:t>
            </a:r>
            <a:r>
              <a:rPr lang="en-US" sz="2400" dirty="0" smtClean="0">
                <a:latin typeface="Myriad Pro"/>
                <a:cs typeface="Myriad Pro"/>
              </a:rPr>
              <a:t> only native plants for food plots. Native plants provide much better food and cover for wildlife.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Clean</a:t>
            </a:r>
            <a:r>
              <a:rPr lang="en-US" sz="2400" dirty="0" smtClean="0">
                <a:latin typeface="Myriad Pro"/>
                <a:cs typeface="Myriad Pro"/>
              </a:rPr>
              <a:t> your boots, hunting gear, truck bed, and tires after a hunting trip to make sure you are not spreading seeds, insects, or spores to a new location.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Don't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2400" b="1" dirty="0" smtClean="0">
                <a:latin typeface="Myriad Pro"/>
                <a:cs typeface="Myriad Pro"/>
              </a:rPr>
              <a:t>move</a:t>
            </a:r>
            <a:r>
              <a:rPr lang="en-US" sz="2400" dirty="0" smtClean="0">
                <a:latin typeface="Myriad Pro"/>
                <a:cs typeface="Myriad Pro"/>
              </a:rPr>
              <a:t> firewood. Buy or use firewood that is close to your campsite.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to identify the invasive species in your area.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any sightings at </a:t>
            </a:r>
            <a:r>
              <a:rPr lang="en-US" sz="2400" b="1" dirty="0" err="1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Gardeners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490128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Declare</a:t>
            </a:r>
            <a:r>
              <a:rPr lang="en-US" sz="2400" dirty="0" smtClean="0">
                <a:latin typeface="Myriad Pro"/>
                <a:cs typeface="Myriad Pro"/>
              </a:rPr>
              <a:t> any plant material brought in from travel abroad.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Buy</a:t>
            </a:r>
            <a:r>
              <a:rPr lang="en-US" sz="2400" dirty="0" smtClean="0">
                <a:latin typeface="Myriad Pro"/>
                <a:cs typeface="Myriad Pro"/>
              </a:rPr>
              <a:t> your plants from a reputable source. Avoid using invasive plant species at all costs.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Remove</a:t>
            </a:r>
            <a:r>
              <a:rPr lang="en-US" sz="2400" dirty="0" smtClean="0">
                <a:latin typeface="Myriad Pro"/>
                <a:cs typeface="Myriad Pro"/>
              </a:rPr>
              <a:t> invasive plants from your garden.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Until you are able to rid your garden of invasive plants, </a:t>
            </a:r>
            <a:r>
              <a:rPr lang="en-US" sz="2400" b="1" dirty="0" smtClean="0">
                <a:latin typeface="Myriad Pro"/>
                <a:cs typeface="Myriad Pro"/>
              </a:rPr>
              <a:t>be responsible</a:t>
            </a:r>
            <a:r>
              <a:rPr lang="en-US" sz="2400" dirty="0" smtClean="0">
                <a:latin typeface="Myriad Pro"/>
                <a:cs typeface="Myriad Pro"/>
              </a:rPr>
              <a:t> and remember to remove and destroy seed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heads before they can spread. Also, don’t share </a:t>
            </a:r>
            <a:r>
              <a:rPr lang="en-US" sz="2400" dirty="0" err="1" smtClean="0">
                <a:latin typeface="Myriad Pro"/>
                <a:cs typeface="Myriad Pro"/>
              </a:rPr>
              <a:t>invasives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with other gardeners.</a:t>
            </a:r>
          </a:p>
          <a:p>
            <a:pPr lvl="0">
              <a:spcAft>
                <a:spcPts val="4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4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how to apply for a plant import permit at </a:t>
            </a:r>
            <a:r>
              <a:rPr lang="en-US" sz="2400" b="1" dirty="0" err="1" smtClean="0">
                <a:latin typeface="Myriad Pro"/>
                <a:cs typeface="Myriad Pro"/>
              </a:rPr>
              <a:t>www.aphis.usda.gov</a:t>
            </a:r>
            <a:r>
              <a:rPr lang="en-US" sz="2400" b="1" dirty="0" smtClean="0">
                <a:latin typeface="Myriad Pro"/>
                <a:cs typeface="Myriad Pro"/>
              </a:rPr>
              <a:t>/</a:t>
            </a:r>
            <a:r>
              <a:rPr lang="en-US" sz="2400" b="1" dirty="0" err="1" smtClean="0">
                <a:latin typeface="Myriad Pro"/>
                <a:cs typeface="Myriad Pro"/>
              </a:rPr>
              <a:t>plant_health</a:t>
            </a:r>
            <a:r>
              <a:rPr lang="en-US" sz="2400" b="1" dirty="0" smtClean="0">
                <a:latin typeface="Myriad Pro"/>
                <a:cs typeface="Myriad Pro"/>
              </a:rPr>
              <a:t>/permits</a:t>
            </a:r>
            <a:endParaRPr lang="en-US" sz="2400" b="1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Gardeners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490128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Talk</a:t>
            </a:r>
            <a:r>
              <a:rPr lang="en-US" sz="2400" dirty="0" smtClean="0">
                <a:latin typeface="Myriad Pro"/>
                <a:cs typeface="Myriad Pro"/>
              </a:rPr>
              <a:t> to other gardeners about </a:t>
            </a:r>
            <a:r>
              <a:rPr lang="en-US" sz="2400" dirty="0" err="1" smtClean="0">
                <a:latin typeface="Myriad Pro"/>
                <a:cs typeface="Myriad Pro"/>
              </a:rPr>
              <a:t>invasives</a:t>
            </a:r>
            <a:r>
              <a:rPr lang="en-US" sz="2400" dirty="0" smtClean="0">
                <a:latin typeface="Myriad Pro"/>
                <a:cs typeface="Myriad Pro"/>
              </a:rPr>
              <a:t> and how you plan to help in the fight against them.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Talk</a:t>
            </a:r>
            <a:r>
              <a:rPr lang="en-US" sz="2400" dirty="0" smtClean="0">
                <a:latin typeface="Myriad Pro"/>
                <a:cs typeface="Myriad Pro"/>
              </a:rPr>
              <a:t> to your local native plant society or exotic pest plant </a:t>
            </a:r>
            <a:r>
              <a:rPr lang="en-US" sz="2400" dirty="0">
                <a:latin typeface="Myriad Pro"/>
                <a:cs typeface="Myriad Pro"/>
              </a:rPr>
              <a:t>council </a:t>
            </a:r>
            <a:r>
              <a:rPr lang="en-US" sz="2400" dirty="0" smtClean="0">
                <a:latin typeface="Myriad Pro"/>
                <a:cs typeface="Myriad Pro"/>
              </a:rPr>
              <a:t>if you </a:t>
            </a:r>
            <a:r>
              <a:rPr lang="en-US" sz="2400" dirty="0">
                <a:latin typeface="Myriad Pro"/>
                <a:cs typeface="Myriad Pro"/>
              </a:rPr>
              <a:t>are worried that your garden will lose its luster after removing </a:t>
            </a:r>
            <a:r>
              <a:rPr lang="en-US" sz="2400" dirty="0" err="1">
                <a:latin typeface="Myriad Pro"/>
                <a:cs typeface="Myriad Pro"/>
              </a:rPr>
              <a:t>invasives</a:t>
            </a:r>
            <a:r>
              <a:rPr lang="en-US" sz="2400" dirty="0">
                <a:latin typeface="Myriad Pro"/>
                <a:cs typeface="Myriad Pro"/>
              </a:rPr>
              <a:t>. </a:t>
            </a:r>
            <a:r>
              <a:rPr lang="en-US" sz="2400" dirty="0" smtClean="0">
                <a:latin typeface="Myriad Pro"/>
                <a:cs typeface="Myriad Pro"/>
              </a:rPr>
              <a:t>They can suggest suitable native replacements.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suspected invasive species at </a:t>
            </a:r>
            <a:r>
              <a:rPr lang="en-US" sz="2400" b="1" dirty="0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If you suspect agricultural smuggling, please </a:t>
            </a:r>
            <a:r>
              <a:rPr lang="en-US" sz="2400" b="1" dirty="0" smtClean="0">
                <a:latin typeface="Myriad Pro"/>
                <a:cs typeface="Myriad Pro"/>
              </a:rPr>
              <a:t>call</a:t>
            </a:r>
            <a:r>
              <a:rPr lang="en-US" sz="2400" dirty="0" smtClean="0">
                <a:latin typeface="Myriad Pro"/>
                <a:cs typeface="Myriad Pro"/>
              </a:rPr>
              <a:t> USDA's Smuggling Interdiction and Trade Compliance unit at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b="1" dirty="0" smtClean="0">
                <a:latin typeface="Myriad Pro"/>
                <a:cs typeface="Myriad Pro"/>
              </a:rPr>
              <a:t>(800) 877-3835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Bird Watchers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1115804"/>
            <a:ext cx="8490128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to recognize infestations and avoid passing through them</a:t>
            </a:r>
            <a:r>
              <a:rPr lang="en-US" sz="2400" dirty="0">
                <a:latin typeface="Myriad Pro"/>
                <a:cs typeface="Myriad Pro"/>
              </a:rPr>
              <a:t> </a:t>
            </a:r>
            <a:r>
              <a:rPr lang="en-US" sz="2400" dirty="0" smtClean="0">
                <a:latin typeface="Myriad Pro"/>
                <a:cs typeface="Myriad Pro"/>
              </a:rPr>
              <a:t>to </a:t>
            </a:r>
            <a:r>
              <a:rPr lang="en-US" sz="2400" dirty="0">
                <a:latin typeface="Myriad Pro"/>
                <a:cs typeface="Myriad Pro"/>
              </a:rPr>
              <a:t>avoid spreading seed of invasive </a:t>
            </a:r>
            <a:r>
              <a:rPr lang="en-US" sz="2400" dirty="0" smtClean="0">
                <a:latin typeface="Myriad Pro"/>
                <a:cs typeface="Myriad Pro"/>
              </a:rPr>
              <a:t>plants.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Clean</a:t>
            </a:r>
            <a:r>
              <a:rPr lang="en-US" sz="2400" dirty="0" smtClean="0">
                <a:latin typeface="Myriad Pro"/>
                <a:cs typeface="Myriad Pro"/>
              </a:rPr>
              <a:t> equipment, boots, and gear between trips or, preferably, before leaving an infested area. Make sure to remove all seeds and other plant parts.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any invasive sightings at </a:t>
            </a:r>
            <a:r>
              <a:rPr lang="en-US" sz="2400" b="1" dirty="0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 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Change</a:t>
            </a:r>
            <a:r>
              <a:rPr lang="en-US" sz="2400" dirty="0" smtClean="0">
                <a:latin typeface="Myriad Pro"/>
                <a:cs typeface="Myriad Pro"/>
              </a:rPr>
              <a:t> the water in birdbaths often to prevent mosquitoes from breeding.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International Travelers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490128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Declare</a:t>
            </a:r>
            <a:r>
              <a:rPr lang="en-US" sz="2400" dirty="0" smtClean="0">
                <a:latin typeface="Myriad Pro"/>
                <a:cs typeface="Myriad Pro"/>
              </a:rPr>
              <a:t> all food, live animals, and plant or animal products to a U.S. Customs and Border Protection officer or agriculture specialist at the first port of entry.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Research</a:t>
            </a:r>
            <a:r>
              <a:rPr lang="en-US" sz="2400" dirty="0" smtClean="0">
                <a:latin typeface="Myriad Pro"/>
                <a:cs typeface="Myriad Pro"/>
              </a:rPr>
              <a:t> the admissibility of plant and animal products before your trip. You can call USDA at </a:t>
            </a:r>
            <a:r>
              <a:rPr lang="en-US" sz="2400" b="1" dirty="0" smtClean="0">
                <a:latin typeface="Myriad Pro"/>
                <a:cs typeface="Myriad Pro"/>
              </a:rPr>
              <a:t>(301) 851-2046 </a:t>
            </a:r>
            <a:r>
              <a:rPr lang="en-US" sz="2400" dirty="0" smtClean="0">
                <a:latin typeface="Myriad Pro"/>
                <a:cs typeface="Myriad Pro"/>
              </a:rPr>
              <a:t>for questions about plants and plant products, and </a:t>
            </a:r>
            <a:r>
              <a:rPr lang="en-US" sz="2400" b="1" dirty="0" smtClean="0">
                <a:latin typeface="Myriad Pro"/>
                <a:cs typeface="Myriad Pro"/>
              </a:rPr>
              <a:t>(301) 851-3300 </a:t>
            </a:r>
            <a:r>
              <a:rPr lang="en-US" sz="2400" dirty="0" smtClean="0">
                <a:latin typeface="Myriad Pro"/>
                <a:cs typeface="Myriad Pro"/>
              </a:rPr>
              <a:t>for questions about animals and animal products.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Visit</a:t>
            </a:r>
            <a:r>
              <a:rPr lang="en-US" sz="2400" dirty="0" smtClean="0">
                <a:latin typeface="Myriad Pro"/>
                <a:cs typeface="Myriad Pro"/>
              </a:rPr>
              <a:t> USDA's “Agricultural Information for International Travelers” Web page at </a:t>
            </a:r>
            <a:r>
              <a:rPr lang="en-US" sz="2400" b="1" dirty="0" err="1" smtClean="0">
                <a:latin typeface="Myriad Pro"/>
                <a:cs typeface="Myriad Pro"/>
              </a:rPr>
              <a:t>www.aphis.usda.gov</a:t>
            </a:r>
            <a:r>
              <a:rPr lang="en-US" sz="2400" b="1" dirty="0" smtClean="0">
                <a:latin typeface="Myriad Pro"/>
                <a:cs typeface="Myriad Pro"/>
              </a:rPr>
              <a:t>/travel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International Travelers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2" y="1115804"/>
            <a:ext cx="8044658" cy="31584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Keep</a:t>
            </a:r>
            <a:r>
              <a:rPr lang="en-US" sz="2400" dirty="0" smtClean="0">
                <a:latin typeface="Myriad Pro"/>
                <a:cs typeface="Myriad Pro"/>
              </a:rPr>
              <a:t> in mind that certain foods are restricted in order to protect community health, preserve the environment, and prevent the introduction of devastating pests and diseases to domestic plants and animals.</a:t>
            </a: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If you suspect agricultural smuggling, please </a:t>
            </a:r>
            <a:r>
              <a:rPr lang="en-US" sz="2400" b="1" dirty="0" smtClean="0">
                <a:latin typeface="Myriad Pro"/>
                <a:cs typeface="Myriad Pro"/>
              </a:rPr>
              <a:t>call</a:t>
            </a:r>
            <a:r>
              <a:rPr lang="en-US" sz="2400" dirty="0" smtClean="0">
                <a:latin typeface="Myriad Pro"/>
                <a:cs typeface="Myriad Pro"/>
              </a:rPr>
              <a:t> USDA's Smuggling Interdiction and Trade Compliance Unit at </a:t>
            </a:r>
            <a:r>
              <a:rPr lang="en-US" sz="2400" b="1" dirty="0" smtClean="0">
                <a:latin typeface="Myriad Pro"/>
                <a:cs typeface="Myriad Pro"/>
              </a:rPr>
              <a:t>(800) 877-3835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6128" y="1605520"/>
            <a:ext cx="73140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Myriad Pro"/>
                <a:cs typeface="Myriad Pro"/>
              </a:rPr>
              <a:t>Some scientists estimate that the economic impact exceeds </a:t>
            </a:r>
            <a:r>
              <a:rPr lang="en-US" sz="3200" b="1" dirty="0" smtClean="0">
                <a:latin typeface="Myriad Pro"/>
                <a:cs typeface="Myriad Pro"/>
              </a:rPr>
              <a:t>$1 billion annually </a:t>
            </a:r>
            <a:r>
              <a:rPr lang="en-US" sz="3200" dirty="0" smtClean="0">
                <a:latin typeface="Myriad Pro"/>
                <a:cs typeface="Myriad Pro"/>
              </a:rPr>
              <a:t>due to lost revenue and </a:t>
            </a:r>
            <a:r>
              <a:rPr lang="en-US" sz="3200" dirty="0" err="1" smtClean="0">
                <a:latin typeface="Myriad Pro"/>
                <a:cs typeface="Myriad Pro"/>
              </a:rPr>
              <a:t>clean-up</a:t>
            </a:r>
            <a:r>
              <a:rPr lang="en-US" sz="3200" dirty="0" smtClean="0">
                <a:latin typeface="Myriad Pro"/>
                <a:cs typeface="Myriad Pro"/>
              </a:rPr>
              <a:t> costs</a:t>
            </a:r>
            <a:r>
              <a:rPr lang="en-US" sz="3200" dirty="0">
                <a:latin typeface="Myriad Pro"/>
                <a:cs typeface="Myriad Pro"/>
              </a:rPr>
              <a:t>. </a:t>
            </a:r>
            <a:endParaRPr lang="en-US" sz="3200" dirty="0" smtClean="0">
              <a:latin typeface="Myriad Pro"/>
              <a:cs typeface="Myriad Pro"/>
            </a:endParaRPr>
          </a:p>
          <a:p>
            <a:endParaRPr lang="en-US" sz="3200" dirty="0">
              <a:latin typeface="Myriad Pro"/>
              <a:cs typeface="Myriad Pro"/>
            </a:endParaRPr>
          </a:p>
          <a:p>
            <a:r>
              <a:rPr lang="en-US" sz="3200" dirty="0" smtClean="0">
                <a:latin typeface="Myriad Pro"/>
                <a:cs typeface="Myriad Pro"/>
              </a:rPr>
              <a:t>Managing </a:t>
            </a:r>
            <a:r>
              <a:rPr lang="en-US" sz="3200" dirty="0">
                <a:latin typeface="Myriad Pro"/>
                <a:cs typeface="Myriad Pro"/>
              </a:rPr>
              <a:t>invasive pests requires costly research, development, and application of control technologies</a:t>
            </a:r>
            <a:r>
              <a:rPr lang="en-US" sz="3200" dirty="0" smtClean="0">
                <a:latin typeface="Myriad Pro"/>
                <a:cs typeface="Myriad Pro"/>
              </a:rPr>
              <a:t>.</a:t>
            </a:r>
            <a:endParaRPr lang="en-US" sz="32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The Cost of Invasive Pests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81180" cy="10287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6128" y="184318"/>
            <a:ext cx="8229600" cy="754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The Cost of Invasive Pests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Ranchers and Farmers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556475" cy="4627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to identify the invasive species in your area. </a:t>
            </a:r>
          </a:p>
          <a:p>
            <a:pPr lvl="0">
              <a:spcAft>
                <a:spcPts val="600"/>
              </a:spcAft>
            </a:pPr>
            <a:r>
              <a:rPr lang="en-US" sz="400" dirty="0">
                <a:latin typeface="Myriad Pro"/>
                <a:cs typeface="Myriad Pro"/>
              </a:rPr>
              <a:t> </a:t>
            </a:r>
            <a:endParaRPr lang="en-US" sz="4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any sightings at </a:t>
            </a:r>
            <a:r>
              <a:rPr lang="en-US" sz="2400" b="1" dirty="0" err="1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 The sooner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invasive species are detected, the easier and cheaper it is to control them. </a:t>
            </a:r>
          </a:p>
          <a:p>
            <a:pPr lvl="0">
              <a:spcAft>
                <a:spcPts val="600"/>
              </a:spcAft>
            </a:pPr>
            <a:r>
              <a:rPr lang="en-US" sz="400" dirty="0">
                <a:latin typeface="Myriad Pro"/>
                <a:cs typeface="Myriad Pro"/>
              </a:rPr>
              <a:t> </a:t>
            </a:r>
            <a:endParaRPr lang="en-US" sz="4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Clean</a:t>
            </a:r>
            <a:r>
              <a:rPr lang="en-US" sz="2400" dirty="0" smtClean="0">
                <a:latin typeface="Myriad Pro"/>
                <a:cs typeface="Myriad Pro"/>
              </a:rPr>
              <a:t> your boots, gear, truck bed, tires, and harvesting equipment after working a site to make sure you are not spreading seeds, insects, or spores to a new location. </a:t>
            </a:r>
          </a:p>
          <a:p>
            <a:pPr lvl="0">
              <a:spcAft>
                <a:spcPts val="600"/>
              </a:spcAft>
            </a:pPr>
            <a:r>
              <a:rPr lang="en-US" sz="400" dirty="0" smtClean="0">
                <a:latin typeface="Myriad Pro"/>
                <a:cs typeface="Myriad Pro"/>
              </a:rPr>
              <a:t> 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Be</a:t>
            </a:r>
            <a:r>
              <a:rPr lang="en-US" sz="2400" dirty="0" smtClean="0">
                <a:latin typeface="Myriad Pro"/>
                <a:cs typeface="Myriad Pro"/>
              </a:rPr>
              <a:t> sure to control invasive plants along fencerows, ditches,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and other areas adjacent to fields.</a:t>
            </a:r>
          </a:p>
          <a:p>
            <a:pPr lvl="0">
              <a:spcAft>
                <a:spcPts val="600"/>
              </a:spcAft>
            </a:pPr>
            <a:r>
              <a:rPr lang="en-US" sz="400" dirty="0" smtClean="0">
                <a:latin typeface="Myriad Pro"/>
                <a:cs typeface="Myriad Pro"/>
              </a:rPr>
              <a:t>  </a:t>
            </a: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Use</a:t>
            </a:r>
            <a:r>
              <a:rPr lang="en-US" sz="2400" dirty="0" smtClean="0">
                <a:latin typeface="Myriad Pro"/>
                <a:cs typeface="Myriad Pro"/>
              </a:rPr>
              <a:t> weed-free hay and feed for your animals.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Loggers and Foresters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556475" cy="4627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Learn</a:t>
            </a:r>
            <a:r>
              <a:rPr lang="en-US" sz="2400" dirty="0" smtClean="0">
                <a:latin typeface="Myriad Pro"/>
                <a:cs typeface="Myriad Pro"/>
              </a:rPr>
              <a:t> to identify the invasive species in your area. </a:t>
            </a:r>
          </a:p>
          <a:p>
            <a:pPr lvl="0">
              <a:spcAft>
                <a:spcPts val="600"/>
              </a:spcAft>
            </a:pPr>
            <a:r>
              <a:rPr lang="en-US" sz="400" dirty="0">
                <a:latin typeface="Myriad Pro"/>
                <a:cs typeface="Myriad Pro"/>
              </a:rPr>
              <a:t> </a:t>
            </a:r>
            <a:endParaRPr lang="en-US" sz="4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Report</a:t>
            </a:r>
            <a:r>
              <a:rPr lang="en-US" sz="2400" dirty="0" smtClean="0">
                <a:latin typeface="Myriad Pro"/>
                <a:cs typeface="Myriad Pro"/>
              </a:rPr>
              <a:t> any sightings at </a:t>
            </a:r>
            <a:r>
              <a:rPr lang="en-US" sz="2400" b="1" dirty="0" err="1" smtClean="0">
                <a:latin typeface="Myriad Pro"/>
                <a:cs typeface="Myriad Pro"/>
              </a:rPr>
              <a:t>HungryPests.com</a:t>
            </a:r>
            <a:r>
              <a:rPr lang="en-US" sz="2400" dirty="0" smtClean="0">
                <a:latin typeface="Myriad Pro"/>
                <a:cs typeface="Myriad Pro"/>
              </a:rPr>
              <a:t>. The sooner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dirty="0" smtClean="0">
                <a:latin typeface="Myriad Pro"/>
                <a:cs typeface="Myriad Pro"/>
              </a:rPr>
              <a:t>invasive species are detected, the easier and cheaper it is to control them.</a:t>
            </a:r>
          </a:p>
          <a:p>
            <a:pPr lvl="0">
              <a:spcAft>
                <a:spcPts val="600"/>
              </a:spcAft>
            </a:pPr>
            <a:r>
              <a:rPr lang="en-US" sz="400" dirty="0">
                <a:latin typeface="Myriad Pro"/>
                <a:cs typeface="Myriad Pro"/>
              </a:rPr>
              <a:t> </a:t>
            </a:r>
            <a:endParaRPr lang="en-US" sz="4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Control</a:t>
            </a:r>
            <a:r>
              <a:rPr lang="en-US" sz="2400" dirty="0" smtClean="0">
                <a:latin typeface="Myriad Pro"/>
                <a:cs typeface="Myriad Pro"/>
              </a:rPr>
              <a:t> invasive species before the start of harvesting activities (this includes raking for pine straw). Invasive plants spread quickly after a disturbance. Reducing populations before disturbing them is the best defense. </a:t>
            </a:r>
          </a:p>
          <a:p>
            <a:pPr lvl="0">
              <a:spcAft>
                <a:spcPts val="600"/>
              </a:spcAft>
            </a:pPr>
            <a:r>
              <a:rPr lang="en-US" sz="400" dirty="0">
                <a:latin typeface="Myriad Pro"/>
                <a:cs typeface="Myriad Pro"/>
              </a:rPr>
              <a:t> </a:t>
            </a:r>
            <a:endParaRPr lang="en-US" sz="4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Clean</a:t>
            </a:r>
            <a:r>
              <a:rPr lang="en-US" sz="2400" dirty="0" smtClean="0">
                <a:latin typeface="Myriad Pro"/>
                <a:cs typeface="Myriad Pro"/>
              </a:rPr>
              <a:t> your boots, gear, truck bed, tires, and harvesting equipment after working a site to make sure you are not spreading seeds, insects, or spores to a new location.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1028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Commercial Producers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115804"/>
            <a:ext cx="8556475" cy="4627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latin typeface="Myriad Pro"/>
                <a:cs typeface="Myriad Pro"/>
              </a:rPr>
              <a:t>Never bring </a:t>
            </a:r>
            <a:r>
              <a:rPr lang="en-US" sz="2400" dirty="0" smtClean="0">
                <a:latin typeface="Myriad Pro"/>
                <a:cs typeface="Myriad Pro"/>
              </a:rPr>
              <a:t>nursery stock, </a:t>
            </a:r>
            <a:r>
              <a:rPr lang="en-US" sz="2400" dirty="0" err="1" smtClean="0">
                <a:latin typeface="Myriad Pro"/>
                <a:cs typeface="Myriad Pro"/>
              </a:rPr>
              <a:t>budwood</a:t>
            </a:r>
            <a:r>
              <a:rPr lang="en-US" sz="2400" dirty="0" smtClean="0">
                <a:latin typeface="Myriad Pro"/>
                <a:cs typeface="Myriad Pro"/>
              </a:rPr>
              <a:t>, or bees into the country unless you have a permit from USDA and follow all permit requirements. Doing so could introduce devastating pests and diseases.</a:t>
            </a:r>
          </a:p>
          <a:p>
            <a:pPr lvl="0">
              <a:spcAft>
                <a:spcPts val="600"/>
              </a:spcAft>
            </a:pPr>
            <a:r>
              <a:rPr lang="en-US" sz="80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indent="-227013"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latin typeface="Myriad Pro"/>
                <a:cs typeface="Myriad Pro"/>
              </a:rPr>
              <a:t>Learn</a:t>
            </a:r>
            <a:r>
              <a:rPr lang="en-US" sz="2400" dirty="0">
                <a:latin typeface="Myriad Pro"/>
                <a:cs typeface="Myriad Pro"/>
              </a:rPr>
              <a:t> how to apply for a plant import permit at </a:t>
            </a:r>
            <a:r>
              <a:rPr lang="en-US" sz="2400" b="1" dirty="0" smtClean="0">
                <a:latin typeface="Myriad Pro"/>
                <a:cs typeface="Myriad Pro"/>
              </a:rPr>
              <a:t>www.aphis.usda.gov/plant_health/permits</a:t>
            </a:r>
            <a:endParaRPr lang="en-US" sz="2400" dirty="0" smtClean="0">
              <a:latin typeface="Myriad Pro"/>
              <a:cs typeface="Myriad Pro"/>
            </a:endParaRPr>
          </a:p>
          <a:p>
            <a:pPr lvl="0">
              <a:spcAft>
                <a:spcPts val="600"/>
              </a:spcAft>
            </a:pPr>
            <a:r>
              <a:rPr lang="en-US" sz="800" dirty="0">
                <a:latin typeface="Myriad Pro"/>
                <a:cs typeface="Myriad Pro"/>
              </a:rPr>
              <a:t> </a:t>
            </a:r>
            <a:endParaRPr lang="en-US" sz="800" dirty="0" smtClean="0">
              <a:latin typeface="Myriad Pro"/>
              <a:cs typeface="Myriad Pro"/>
            </a:endParaRPr>
          </a:p>
          <a:p>
            <a:pPr marL="227013" lvl="0" indent="-227013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If you suspect agricultural smuggling, please </a:t>
            </a:r>
            <a:r>
              <a:rPr lang="en-US" sz="2400" b="1" dirty="0" smtClean="0">
                <a:latin typeface="Myriad Pro"/>
                <a:cs typeface="Myriad Pro"/>
              </a:rPr>
              <a:t>call</a:t>
            </a:r>
            <a:r>
              <a:rPr lang="en-US" sz="2400" dirty="0" smtClean="0">
                <a:latin typeface="Myriad Pro"/>
                <a:cs typeface="Myriad Pro"/>
              </a:rPr>
              <a:t> USDA's Smuggling Interdiction and Trade Compliance Unit at </a:t>
            </a:r>
            <a:br>
              <a:rPr lang="en-US" sz="2400" dirty="0" smtClean="0">
                <a:latin typeface="Myriad Pro"/>
                <a:cs typeface="Myriad Pro"/>
              </a:rPr>
            </a:br>
            <a:r>
              <a:rPr lang="en-US" sz="2400" b="1" dirty="0" smtClean="0">
                <a:latin typeface="Myriad Pro"/>
                <a:cs typeface="Myriad Pro"/>
              </a:rPr>
              <a:t>(800) 877-3835</a:t>
            </a:r>
            <a:r>
              <a:rPr lang="en-US" sz="2400" dirty="0" smtClean="0">
                <a:latin typeface="Myriad Pro"/>
                <a:cs typeface="Myriad Pro"/>
              </a:rPr>
              <a:t>.</a:t>
            </a:r>
            <a:endParaRPr lang="en-US" sz="24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63" y="0"/>
            <a:ext cx="54991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715"/>
            <a:ext cx="5466535" cy="267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5043" cy="10287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For More Information, Visit:</a:t>
            </a:r>
            <a:r>
              <a:rPr lang="en-US" sz="3200" b="1" baseline="30000" dirty="0" smtClean="0">
                <a:solidFill>
                  <a:srgbClr val="EDA320"/>
                </a:solidFill>
              </a:rPr>
              <a:t/>
            </a:r>
            <a:br>
              <a:rPr lang="en-US" sz="3200" b="1" baseline="30000" dirty="0" smtClean="0">
                <a:solidFill>
                  <a:srgbClr val="EDA320"/>
                </a:solidFill>
              </a:rPr>
            </a:br>
            <a:endParaRPr lang="en-US" sz="3200" b="1" dirty="0">
              <a:solidFill>
                <a:srgbClr val="EDA32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163" y="1656653"/>
            <a:ext cx="6121400" cy="29718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5502" cy="10287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728" y="173038"/>
            <a:ext cx="8229600" cy="7540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 smtClean="0">
                <a:solidFill>
                  <a:srgbClr val="EDA320"/>
                </a:solidFill>
              </a:rPr>
              <a:t>The Cost of Invasive Pests</a:t>
            </a:r>
            <a:r>
              <a:rPr lang="en-US" sz="4000" b="1" baseline="30000" dirty="0" smtClean="0">
                <a:solidFill>
                  <a:srgbClr val="EDA320"/>
                </a:solidFill>
              </a:rPr>
              <a:t/>
            </a:r>
            <a:br>
              <a:rPr lang="en-US" sz="4000" b="1" baseline="30000" dirty="0" smtClean="0">
                <a:solidFill>
                  <a:srgbClr val="EDA320"/>
                </a:solidFill>
              </a:rPr>
            </a:br>
            <a:endParaRPr lang="en-US" sz="4000" dirty="0">
              <a:solidFill>
                <a:srgbClr val="EDA3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1" y="1711644"/>
            <a:ext cx="8229600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600"/>
              </a:spcAft>
              <a:buSzPct val="100000"/>
            </a:pPr>
            <a:r>
              <a:rPr lang="en-US" sz="2400" dirty="0" smtClean="0">
                <a:latin typeface="Myriad Pro"/>
                <a:cs typeface="Myriad Pro"/>
              </a:rPr>
              <a:t>Invasive </a:t>
            </a:r>
            <a:r>
              <a:rPr lang="en-US" sz="2400" dirty="0">
                <a:latin typeface="Myriad Pro"/>
                <a:cs typeface="Myriad Pro"/>
              </a:rPr>
              <a:t>pests </a:t>
            </a:r>
            <a:r>
              <a:rPr lang="en-US" sz="2400" dirty="0" smtClean="0">
                <a:latin typeface="Myriad Pro"/>
                <a:cs typeface="Myriad Pro"/>
              </a:rPr>
              <a:t>threaten agricultural jobs and raise our food prices by:</a:t>
            </a:r>
          </a:p>
          <a:p>
            <a:pPr marL="685800" lvl="1" indent="-457200" defTabSz="231775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Damaging crops</a:t>
            </a:r>
          </a:p>
          <a:p>
            <a:pPr marL="685800" lvl="1" indent="-457200" defTabSz="231775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Costing millions of dollars in treatments to farmers and government agencies at all levels</a:t>
            </a:r>
          </a:p>
          <a:p>
            <a:pPr marL="685800" lvl="1" indent="-457200" defTabSz="231775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Myriad Pro"/>
                <a:cs typeface="Myriad Pro"/>
              </a:rPr>
              <a:t>Closing foreign markets to U.S. products from affected areas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7159" y="1778000"/>
            <a:ext cx="63901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/>
                <a:cs typeface="Myriad Pro"/>
              </a:rPr>
              <a:t>In today’s global marketplace, </a:t>
            </a:r>
            <a:r>
              <a:rPr lang="en-US" sz="3200" dirty="0">
                <a:latin typeface="Myriad Pro"/>
                <a:cs typeface="Myriad Pro"/>
              </a:rPr>
              <a:t>the volume of international trade brings increased potential for these invaders to enter our country.</a:t>
            </a:r>
            <a:r>
              <a:rPr lang="en-US" sz="3200" dirty="0" smtClean="0">
                <a:latin typeface="Myriad Pro"/>
                <a:cs typeface="Myriad Pro"/>
              </a:rPr>
              <a:t> </a:t>
            </a:r>
            <a:endParaRPr lang="en-US" sz="32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564" y="1279460"/>
            <a:ext cx="7942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Myriad Pro"/>
                <a:cs typeface="Myriad Pro"/>
              </a:rPr>
              <a:t>Keeping </a:t>
            </a:r>
            <a:r>
              <a:rPr lang="en-US" sz="3200" dirty="0">
                <a:latin typeface="Myriad Pro"/>
                <a:cs typeface="Myriad Pro"/>
              </a:rPr>
              <a:t>these pests and diseases out of the country is the </a:t>
            </a:r>
            <a:r>
              <a:rPr lang="en-US" sz="3200" b="1" i="1" dirty="0">
                <a:latin typeface="Myriad Pro"/>
                <a:cs typeface="Myriad Pro"/>
              </a:rPr>
              <a:t>number one priority </a:t>
            </a:r>
            <a:r>
              <a:rPr lang="en-US" sz="3200" dirty="0" smtClean="0">
                <a:latin typeface="Myriad Pro"/>
                <a:cs typeface="Myriad Pro"/>
              </a:rPr>
              <a:t>of </a:t>
            </a:r>
            <a:r>
              <a:rPr lang="en-US" sz="3200" dirty="0">
                <a:latin typeface="Myriad Pro"/>
                <a:cs typeface="Myriad Pro"/>
              </a:rPr>
              <a:t>the</a:t>
            </a:r>
            <a:r>
              <a:rPr lang="en-US" sz="3200" dirty="0" smtClean="0">
                <a:latin typeface="Myriad Pro"/>
                <a:cs typeface="Myriad Pro"/>
              </a:rPr>
              <a:t> </a:t>
            </a:r>
            <a:r>
              <a:rPr lang="en-US" sz="3200" b="1" dirty="0" smtClean="0">
                <a:latin typeface="Myriad Pro"/>
                <a:cs typeface="Myriad Pro"/>
              </a:rPr>
              <a:t>U.S</a:t>
            </a:r>
            <a:r>
              <a:rPr lang="en-US" sz="3200" b="1" dirty="0">
                <a:latin typeface="Myriad Pro"/>
                <a:cs typeface="Myriad Pro"/>
              </a:rPr>
              <a:t>. Department of Agriculture’s Animal and Plant Health Inspection Service (APHIS</a:t>
            </a:r>
            <a:r>
              <a:rPr lang="en-US" sz="3200" b="1" dirty="0" smtClean="0">
                <a:latin typeface="Myriad Pro"/>
                <a:cs typeface="Myriad Pro"/>
              </a:rPr>
              <a:t>) </a:t>
            </a:r>
            <a:r>
              <a:rPr lang="en-US" sz="3200" dirty="0" smtClean="0">
                <a:latin typeface="Myriad Pro"/>
                <a:cs typeface="Myriad Pro"/>
              </a:rPr>
              <a:t>and the reason we developed this outreach effort. </a:t>
            </a:r>
            <a:endParaRPr lang="en-US" sz="3200" dirty="0">
              <a:latin typeface="Myriad Pro"/>
              <a:cs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69" y="0"/>
            <a:ext cx="91567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57" y="5929243"/>
            <a:ext cx="9194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931568"/>
            <a:ext cx="9220200" cy="9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7311" y="1858212"/>
            <a:ext cx="5771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yriad Pro"/>
                <a:cs typeface="Myriad Pro"/>
              </a:rPr>
              <a:t>Just How Damaging are Invasive Pests to America’s Farmland and Natural Ecosystems?</a:t>
            </a:r>
            <a:r>
              <a:rPr lang="en-US" sz="3200" dirty="0" smtClean="0">
                <a:latin typeface="Myriad Pro"/>
                <a:cs typeface="Myriad Pro"/>
              </a:rPr>
              <a:t> </a:t>
            </a:r>
            <a:endParaRPr lang="en-US" sz="32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1673</Words>
  <Application>Microsoft Office PowerPoint</Application>
  <PresentationFormat>On-screen Show (4:3)</PresentationFormat>
  <Paragraphs>200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The Cost of Invasive Pests </vt:lpstr>
      <vt:lpstr>The Cost of Invasive Pests </vt:lpstr>
      <vt:lpstr>PowerPoint Presentation</vt:lpstr>
      <vt:lpstr>PowerPoint Presentation</vt:lpstr>
      <vt:lpstr>PowerPoint Presentation</vt:lpstr>
      <vt:lpstr>PowerPoint Presentation</vt:lpstr>
      <vt:lpstr>Hungry Pests  </vt:lpstr>
      <vt:lpstr>Hungry Pests Directly Affect Your Life </vt:lpstr>
      <vt:lpstr>How Do They Get Here?  </vt:lpstr>
      <vt:lpstr>PowerPoint Presentation</vt:lpstr>
      <vt:lpstr>Hungry Pests are Hitchhikers  </vt:lpstr>
      <vt:lpstr>Hungry Pests are Hitchhikers  </vt:lpstr>
      <vt:lpstr>PowerPoint Presentation</vt:lpstr>
      <vt:lpstr>Protecting America Against Invasive Species</vt:lpstr>
      <vt:lpstr>Protecting America Against Invasive Species</vt:lpstr>
      <vt:lpstr>How Do We Accomplish This Complex Mission?</vt:lpstr>
      <vt:lpstr>How Do We Accomplish This Complex Mission? </vt:lpstr>
      <vt:lpstr>How Do We Accomplish This Complex Mission? </vt:lpstr>
      <vt:lpstr>PowerPoint Presentation</vt:lpstr>
      <vt:lpstr>PowerPoint Presentation</vt:lpstr>
      <vt:lpstr>But Enough About Us …  </vt:lpstr>
      <vt:lpstr>Leave Hungry Pests Behind </vt:lpstr>
      <vt:lpstr>Buy Local, Burn Local </vt:lpstr>
      <vt:lpstr>Plant Carefully </vt:lpstr>
      <vt:lpstr>Take Care When Moving Plants and Produce</vt:lpstr>
      <vt:lpstr>Cooperate </vt:lpstr>
      <vt:lpstr>Keep It Clean </vt:lpstr>
      <vt:lpstr>Learn to Identify </vt:lpstr>
      <vt:lpstr>Speak Up </vt:lpstr>
      <vt:lpstr>Outdoor Enthusiasts </vt:lpstr>
      <vt:lpstr>Hunters </vt:lpstr>
      <vt:lpstr>Gardeners </vt:lpstr>
      <vt:lpstr>Gardeners </vt:lpstr>
      <vt:lpstr>Bird Watchers </vt:lpstr>
      <vt:lpstr>International Travelers </vt:lpstr>
      <vt:lpstr>International Travelers </vt:lpstr>
      <vt:lpstr>Ranchers and Farmers </vt:lpstr>
      <vt:lpstr>Loggers and Foresters </vt:lpstr>
      <vt:lpstr>Commercial Producers </vt:lpstr>
      <vt:lpstr>PowerPoint Presentation</vt:lpstr>
      <vt:lpstr>For More Information, Visit: </vt:lpstr>
    </vt:vector>
  </TitlesOfParts>
  <Company>Lamar-Smith Graphics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  Smith</dc:creator>
  <cp:lastModifiedBy>Madeline Beck</cp:lastModifiedBy>
  <cp:revision>97</cp:revision>
  <dcterms:created xsi:type="dcterms:W3CDTF">2012-04-20T19:09:48Z</dcterms:created>
  <dcterms:modified xsi:type="dcterms:W3CDTF">2012-05-15T21:10:47Z</dcterms:modified>
</cp:coreProperties>
</file>